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1" r:id="rId5"/>
    <p:sldId id="291" r:id="rId6"/>
    <p:sldId id="258" r:id="rId7"/>
    <p:sldId id="271" r:id="rId8"/>
    <p:sldId id="272" r:id="rId9"/>
    <p:sldId id="273" r:id="rId10"/>
    <p:sldId id="289" r:id="rId11"/>
    <p:sldId id="274" r:id="rId12"/>
    <p:sldId id="296" r:id="rId13"/>
    <p:sldId id="275" r:id="rId14"/>
    <p:sldId id="292" r:id="rId15"/>
    <p:sldId id="293" r:id="rId16"/>
    <p:sldId id="297" r:id="rId17"/>
    <p:sldId id="277" r:id="rId18"/>
    <p:sldId id="287" r:id="rId19"/>
    <p:sldId id="298" r:id="rId20"/>
    <p:sldId id="288" r:id="rId21"/>
    <p:sldId id="280" r:id="rId22"/>
    <p:sldId id="294" r:id="rId23"/>
    <p:sldId id="281" r:id="rId24"/>
    <p:sldId id="282" r:id="rId25"/>
    <p:sldId id="299" r:id="rId26"/>
    <p:sldId id="283" r:id="rId27"/>
    <p:sldId id="284" r:id="rId28"/>
    <p:sldId id="285" r:id="rId29"/>
    <p:sldId id="286" r:id="rId30"/>
    <p:sldId id="276" r:id="rId31"/>
    <p:sldId id="295" r:id="rId32"/>
  </p:sldIdLst>
  <p:sldSz cx="9144000" cy="6858000" type="screen4x3"/>
  <p:notesSz cx="7077075" cy="9418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348D5-1BBE-4C5D-A218-92ADEF202E00}" type="doc">
      <dgm:prSet loTypeId="urn:microsoft.com/office/officeart/2005/8/layout/matrix3" loCatId="matrix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70E11474-BFBF-4FAF-BE4A-F412ACC112DE}">
      <dgm:prSet phldrT="[Text]"/>
      <dgm:spPr/>
      <dgm:t>
        <a:bodyPr/>
        <a:lstStyle/>
        <a:p>
          <a:r>
            <a:rPr lang="fi-FI" dirty="0" err="1" smtClean="0"/>
            <a:t>Same</a:t>
          </a:r>
          <a:r>
            <a:rPr lang="fi-FI" dirty="0" smtClean="0"/>
            <a:t> </a:t>
          </a:r>
          <a:r>
            <a:rPr lang="fi-FI" dirty="0" err="1" smtClean="0"/>
            <a:t>Form</a:t>
          </a:r>
          <a:r>
            <a:rPr lang="fi-FI" dirty="0" smtClean="0"/>
            <a:t>, </a:t>
          </a:r>
          <a:r>
            <a:rPr lang="fi-FI" dirty="0" err="1" smtClean="0"/>
            <a:t>Same</a:t>
          </a:r>
          <a:r>
            <a:rPr lang="fi-FI" dirty="0" smtClean="0"/>
            <a:t> </a:t>
          </a:r>
          <a:r>
            <a:rPr lang="fi-FI" dirty="0" err="1" smtClean="0"/>
            <a:t>Substance</a:t>
          </a:r>
          <a:endParaRPr lang="fi-FI" dirty="0"/>
        </a:p>
      </dgm:t>
    </dgm:pt>
    <dgm:pt modelId="{2BB62D0D-6CB3-4AFA-A89A-E73970BD93A5}" type="parTrans" cxnId="{49016132-C83B-4EFD-9AA6-FC20BAA70749}">
      <dgm:prSet/>
      <dgm:spPr/>
      <dgm:t>
        <a:bodyPr/>
        <a:lstStyle/>
        <a:p>
          <a:endParaRPr lang="fi-FI"/>
        </a:p>
      </dgm:t>
    </dgm:pt>
    <dgm:pt modelId="{E4EDAA14-B752-42C5-AA0B-950B2B73C0F0}" type="sibTrans" cxnId="{49016132-C83B-4EFD-9AA6-FC20BAA70749}">
      <dgm:prSet/>
      <dgm:spPr/>
      <dgm:t>
        <a:bodyPr/>
        <a:lstStyle/>
        <a:p>
          <a:endParaRPr lang="fi-FI"/>
        </a:p>
      </dgm:t>
    </dgm:pt>
    <dgm:pt modelId="{6226647A-13DC-4D8C-9298-D8EA25EF6C42}">
      <dgm:prSet phldrT="[Text]"/>
      <dgm:spPr/>
      <dgm:t>
        <a:bodyPr/>
        <a:lstStyle/>
        <a:p>
          <a:r>
            <a:rPr lang="fi-FI" dirty="0" err="1" smtClean="0"/>
            <a:t>Different</a:t>
          </a:r>
          <a:r>
            <a:rPr lang="fi-FI" dirty="0" smtClean="0"/>
            <a:t> </a:t>
          </a:r>
          <a:r>
            <a:rPr lang="fi-FI" dirty="0" err="1" smtClean="0"/>
            <a:t>Form</a:t>
          </a:r>
          <a:r>
            <a:rPr lang="fi-FI" dirty="0" smtClean="0"/>
            <a:t>, </a:t>
          </a:r>
          <a:r>
            <a:rPr lang="fi-FI" dirty="0" err="1" smtClean="0"/>
            <a:t>Same</a:t>
          </a:r>
          <a:r>
            <a:rPr lang="fi-FI" dirty="0" smtClean="0"/>
            <a:t> </a:t>
          </a:r>
          <a:r>
            <a:rPr lang="fi-FI" dirty="0" err="1" smtClean="0"/>
            <a:t>Substance</a:t>
          </a:r>
          <a:endParaRPr lang="fi-FI" dirty="0"/>
        </a:p>
      </dgm:t>
    </dgm:pt>
    <dgm:pt modelId="{7303B630-0771-444A-A64D-A77D6D809B0D}" type="parTrans" cxnId="{0F95A149-DADD-4905-A7DC-86FCD885E484}">
      <dgm:prSet/>
      <dgm:spPr/>
      <dgm:t>
        <a:bodyPr/>
        <a:lstStyle/>
        <a:p>
          <a:endParaRPr lang="fi-FI"/>
        </a:p>
      </dgm:t>
    </dgm:pt>
    <dgm:pt modelId="{35B7BEBB-0199-4A99-8040-BAC36481A831}" type="sibTrans" cxnId="{0F95A149-DADD-4905-A7DC-86FCD885E484}">
      <dgm:prSet/>
      <dgm:spPr/>
      <dgm:t>
        <a:bodyPr/>
        <a:lstStyle/>
        <a:p>
          <a:endParaRPr lang="fi-FI"/>
        </a:p>
      </dgm:t>
    </dgm:pt>
    <dgm:pt modelId="{3EE7508F-D511-4566-9A2B-6666EA990AC9}">
      <dgm:prSet phldrT="[Text]"/>
      <dgm:spPr/>
      <dgm:t>
        <a:bodyPr/>
        <a:lstStyle/>
        <a:p>
          <a:r>
            <a:rPr lang="fi-FI" dirty="0" err="1" smtClean="0"/>
            <a:t>Different</a:t>
          </a:r>
          <a:r>
            <a:rPr lang="fi-FI" dirty="0" smtClean="0"/>
            <a:t>  </a:t>
          </a:r>
          <a:r>
            <a:rPr lang="fi-FI" dirty="0" err="1" smtClean="0"/>
            <a:t>Form</a:t>
          </a:r>
          <a:r>
            <a:rPr lang="fi-FI" dirty="0" smtClean="0"/>
            <a:t>, </a:t>
          </a:r>
          <a:r>
            <a:rPr lang="fi-FI" dirty="0" err="1" smtClean="0"/>
            <a:t>Different</a:t>
          </a:r>
          <a:r>
            <a:rPr lang="fi-FI" dirty="0" smtClean="0"/>
            <a:t> </a:t>
          </a:r>
          <a:r>
            <a:rPr lang="fi-FI" dirty="0" err="1" smtClean="0"/>
            <a:t>Substance</a:t>
          </a:r>
          <a:endParaRPr lang="fi-FI" dirty="0"/>
        </a:p>
      </dgm:t>
    </dgm:pt>
    <dgm:pt modelId="{49589C1E-9F37-4678-9FD7-415C98380D31}" type="parTrans" cxnId="{9727A355-7C6A-47CB-953C-2549C952E380}">
      <dgm:prSet/>
      <dgm:spPr/>
      <dgm:t>
        <a:bodyPr/>
        <a:lstStyle/>
        <a:p>
          <a:endParaRPr lang="fi-FI"/>
        </a:p>
      </dgm:t>
    </dgm:pt>
    <dgm:pt modelId="{C4F34C90-6A71-4A21-9A20-C26638EC71EB}" type="sibTrans" cxnId="{9727A355-7C6A-47CB-953C-2549C952E380}">
      <dgm:prSet/>
      <dgm:spPr/>
      <dgm:t>
        <a:bodyPr/>
        <a:lstStyle/>
        <a:p>
          <a:endParaRPr lang="fi-FI"/>
        </a:p>
      </dgm:t>
    </dgm:pt>
    <dgm:pt modelId="{279E622B-E80C-4931-B04D-C10E2DB66BAF}">
      <dgm:prSet phldrT="[Text]"/>
      <dgm:spPr/>
      <dgm:t>
        <a:bodyPr/>
        <a:lstStyle/>
        <a:p>
          <a:r>
            <a:rPr lang="fi-FI" dirty="0" err="1" smtClean="0"/>
            <a:t>Same</a:t>
          </a:r>
          <a:r>
            <a:rPr lang="fi-FI" dirty="0" smtClean="0"/>
            <a:t> </a:t>
          </a:r>
          <a:r>
            <a:rPr lang="fi-FI" dirty="0" err="1" smtClean="0"/>
            <a:t>Form</a:t>
          </a:r>
          <a:r>
            <a:rPr lang="fi-FI" dirty="0" smtClean="0"/>
            <a:t>, </a:t>
          </a:r>
          <a:r>
            <a:rPr lang="fi-FI" dirty="0" err="1" smtClean="0"/>
            <a:t>Different</a:t>
          </a:r>
          <a:r>
            <a:rPr lang="fi-FI" dirty="0" smtClean="0"/>
            <a:t> </a:t>
          </a:r>
          <a:r>
            <a:rPr lang="fi-FI" dirty="0" err="1" smtClean="0"/>
            <a:t>Substance</a:t>
          </a:r>
          <a:endParaRPr lang="fi-FI" dirty="0"/>
        </a:p>
      </dgm:t>
    </dgm:pt>
    <dgm:pt modelId="{12DAD559-E5A8-4A06-A2CF-E810F6E894A8}" type="parTrans" cxnId="{4BB23D4B-0655-47B7-B929-F7FD9210B4D9}">
      <dgm:prSet/>
      <dgm:spPr/>
      <dgm:t>
        <a:bodyPr/>
        <a:lstStyle/>
        <a:p>
          <a:endParaRPr lang="fi-FI"/>
        </a:p>
      </dgm:t>
    </dgm:pt>
    <dgm:pt modelId="{1FB9C723-F32D-481C-B00B-57E4E815527D}" type="sibTrans" cxnId="{4BB23D4B-0655-47B7-B929-F7FD9210B4D9}">
      <dgm:prSet/>
      <dgm:spPr/>
      <dgm:t>
        <a:bodyPr/>
        <a:lstStyle/>
        <a:p>
          <a:endParaRPr lang="fi-FI"/>
        </a:p>
      </dgm:t>
    </dgm:pt>
    <dgm:pt modelId="{F25AEFBC-A369-4163-BBBA-D355555066EA}" type="pres">
      <dgm:prSet presAssocID="{745348D5-1BBE-4C5D-A218-92ADEF202E0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6241BE63-6227-48AD-914F-AEBFD14F098C}" type="pres">
      <dgm:prSet presAssocID="{745348D5-1BBE-4C5D-A218-92ADEF202E00}" presName="diamond" presStyleLbl="bgShp" presStyleIdx="0" presStyleCnt="1"/>
      <dgm:spPr/>
    </dgm:pt>
    <dgm:pt modelId="{912DE75C-3DD3-4EFE-BBB2-76AFC96627EC}" type="pres">
      <dgm:prSet presAssocID="{745348D5-1BBE-4C5D-A218-92ADEF202E0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43D709-1EEC-429D-8B2E-BB721C5B16D9}" type="pres">
      <dgm:prSet presAssocID="{745348D5-1BBE-4C5D-A218-92ADEF202E0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92866E1-B9BA-4B33-9762-776D370B4DB5}" type="pres">
      <dgm:prSet presAssocID="{745348D5-1BBE-4C5D-A218-92ADEF202E0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65DCDA7-449D-467B-AE5D-BA7FE31782C4}" type="pres">
      <dgm:prSet presAssocID="{745348D5-1BBE-4C5D-A218-92ADEF202E0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F95A149-DADD-4905-A7DC-86FCD885E484}" srcId="{745348D5-1BBE-4C5D-A218-92ADEF202E00}" destId="{6226647A-13DC-4D8C-9298-D8EA25EF6C42}" srcOrd="1" destOrd="0" parTransId="{7303B630-0771-444A-A64D-A77D6D809B0D}" sibTransId="{35B7BEBB-0199-4A99-8040-BAC36481A831}"/>
    <dgm:cxn modelId="{4B53443E-2D79-44FC-9F5C-146641457F49}" type="presOf" srcId="{3EE7508F-D511-4566-9A2B-6666EA990AC9}" destId="{C92866E1-B9BA-4B33-9762-776D370B4DB5}" srcOrd="0" destOrd="0" presId="urn:microsoft.com/office/officeart/2005/8/layout/matrix3"/>
    <dgm:cxn modelId="{9727A355-7C6A-47CB-953C-2549C952E380}" srcId="{745348D5-1BBE-4C5D-A218-92ADEF202E00}" destId="{3EE7508F-D511-4566-9A2B-6666EA990AC9}" srcOrd="2" destOrd="0" parTransId="{49589C1E-9F37-4678-9FD7-415C98380D31}" sibTransId="{C4F34C90-6A71-4A21-9A20-C26638EC71EB}"/>
    <dgm:cxn modelId="{95B728FA-DA4C-4C2E-AD35-89E9937D8A8E}" type="presOf" srcId="{6226647A-13DC-4D8C-9298-D8EA25EF6C42}" destId="{2943D709-1EEC-429D-8B2E-BB721C5B16D9}" srcOrd="0" destOrd="0" presId="urn:microsoft.com/office/officeart/2005/8/layout/matrix3"/>
    <dgm:cxn modelId="{630EC887-D900-4EB4-A6D0-CC3C9531B2C1}" type="presOf" srcId="{70E11474-BFBF-4FAF-BE4A-F412ACC112DE}" destId="{912DE75C-3DD3-4EFE-BBB2-76AFC96627EC}" srcOrd="0" destOrd="0" presId="urn:microsoft.com/office/officeart/2005/8/layout/matrix3"/>
    <dgm:cxn modelId="{4BB23D4B-0655-47B7-B929-F7FD9210B4D9}" srcId="{745348D5-1BBE-4C5D-A218-92ADEF202E00}" destId="{279E622B-E80C-4931-B04D-C10E2DB66BAF}" srcOrd="3" destOrd="0" parTransId="{12DAD559-E5A8-4A06-A2CF-E810F6E894A8}" sibTransId="{1FB9C723-F32D-481C-B00B-57E4E815527D}"/>
    <dgm:cxn modelId="{49016132-C83B-4EFD-9AA6-FC20BAA70749}" srcId="{745348D5-1BBE-4C5D-A218-92ADEF202E00}" destId="{70E11474-BFBF-4FAF-BE4A-F412ACC112DE}" srcOrd="0" destOrd="0" parTransId="{2BB62D0D-6CB3-4AFA-A89A-E73970BD93A5}" sibTransId="{E4EDAA14-B752-42C5-AA0B-950B2B73C0F0}"/>
    <dgm:cxn modelId="{86E2914B-147D-45A9-8EED-FB20C1BBF2AD}" type="presOf" srcId="{279E622B-E80C-4931-B04D-C10E2DB66BAF}" destId="{065DCDA7-449D-467B-AE5D-BA7FE31782C4}" srcOrd="0" destOrd="0" presId="urn:microsoft.com/office/officeart/2005/8/layout/matrix3"/>
    <dgm:cxn modelId="{7544B02E-300A-4CF7-8E8B-443ED8D92B8F}" type="presOf" srcId="{745348D5-1BBE-4C5D-A218-92ADEF202E00}" destId="{F25AEFBC-A369-4163-BBBA-D355555066EA}" srcOrd="0" destOrd="0" presId="urn:microsoft.com/office/officeart/2005/8/layout/matrix3"/>
    <dgm:cxn modelId="{B0CA9F4F-420B-4350-B553-4BBA173BBAF9}" type="presParOf" srcId="{F25AEFBC-A369-4163-BBBA-D355555066EA}" destId="{6241BE63-6227-48AD-914F-AEBFD14F098C}" srcOrd="0" destOrd="0" presId="urn:microsoft.com/office/officeart/2005/8/layout/matrix3"/>
    <dgm:cxn modelId="{6A6EB792-83C5-4326-943C-6A603FAB78A1}" type="presParOf" srcId="{F25AEFBC-A369-4163-BBBA-D355555066EA}" destId="{912DE75C-3DD3-4EFE-BBB2-76AFC96627EC}" srcOrd="1" destOrd="0" presId="urn:microsoft.com/office/officeart/2005/8/layout/matrix3"/>
    <dgm:cxn modelId="{543BB12A-9C56-4D7B-856D-DD0764EDB8B5}" type="presParOf" srcId="{F25AEFBC-A369-4163-BBBA-D355555066EA}" destId="{2943D709-1EEC-429D-8B2E-BB721C5B16D9}" srcOrd="2" destOrd="0" presId="urn:microsoft.com/office/officeart/2005/8/layout/matrix3"/>
    <dgm:cxn modelId="{97A5381B-E26F-4437-B381-219ACF8E39E6}" type="presParOf" srcId="{F25AEFBC-A369-4163-BBBA-D355555066EA}" destId="{C92866E1-B9BA-4B33-9762-776D370B4DB5}" srcOrd="3" destOrd="0" presId="urn:microsoft.com/office/officeart/2005/8/layout/matrix3"/>
    <dgm:cxn modelId="{2569F124-D3C8-45F2-AE7B-ADF595CCF33F}" type="presParOf" srcId="{F25AEFBC-A369-4163-BBBA-D355555066EA}" destId="{065DCDA7-449D-467B-AE5D-BA7FE31782C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41BE63-6227-48AD-914F-AEBFD14F098C}">
      <dsp:nvSpPr>
        <dsp:cNvPr id="0" name=""/>
        <dsp:cNvSpPr/>
      </dsp:nvSpPr>
      <dsp:spPr>
        <a:xfrm>
          <a:off x="1077888" y="0"/>
          <a:ext cx="5616624" cy="5616624"/>
        </a:xfrm>
        <a:prstGeom prst="diamond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2DE75C-3DD3-4EFE-BBB2-76AFC96627EC}">
      <dsp:nvSpPr>
        <dsp:cNvPr id="0" name=""/>
        <dsp:cNvSpPr/>
      </dsp:nvSpPr>
      <dsp:spPr>
        <a:xfrm>
          <a:off x="1611467" y="533579"/>
          <a:ext cx="2190483" cy="219048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err="1" smtClean="0"/>
            <a:t>Same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Form</a:t>
          </a:r>
          <a:r>
            <a:rPr lang="fi-FI" sz="2900" kern="1200" dirty="0" smtClean="0"/>
            <a:t>, </a:t>
          </a:r>
          <a:r>
            <a:rPr lang="fi-FI" sz="2900" kern="1200" dirty="0" err="1" smtClean="0"/>
            <a:t>Same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Substance</a:t>
          </a:r>
          <a:endParaRPr lang="fi-FI" sz="2900" kern="1200" dirty="0"/>
        </a:p>
      </dsp:txBody>
      <dsp:txXfrm>
        <a:off x="1611467" y="533579"/>
        <a:ext cx="2190483" cy="2190483"/>
      </dsp:txXfrm>
    </dsp:sp>
    <dsp:sp modelId="{2943D709-1EEC-429D-8B2E-BB721C5B16D9}">
      <dsp:nvSpPr>
        <dsp:cNvPr id="0" name=""/>
        <dsp:cNvSpPr/>
      </dsp:nvSpPr>
      <dsp:spPr>
        <a:xfrm>
          <a:off x="3970449" y="533579"/>
          <a:ext cx="2190483" cy="219048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284491"/>
                <a:satOff val="-15123"/>
                <a:lumOff val="23883"/>
                <a:alphaOff val="0"/>
                <a:tint val="30000"/>
                <a:satMod val="300000"/>
              </a:schemeClr>
              <a:schemeClr val="accent1">
                <a:shade val="50000"/>
                <a:hueOff val="-284491"/>
                <a:satOff val="-15123"/>
                <a:lumOff val="2388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err="1" smtClean="0"/>
            <a:t>Different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Form</a:t>
          </a:r>
          <a:r>
            <a:rPr lang="fi-FI" sz="2900" kern="1200" dirty="0" smtClean="0"/>
            <a:t>, </a:t>
          </a:r>
          <a:r>
            <a:rPr lang="fi-FI" sz="2900" kern="1200" dirty="0" err="1" smtClean="0"/>
            <a:t>Same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Substance</a:t>
          </a:r>
          <a:endParaRPr lang="fi-FI" sz="2900" kern="1200" dirty="0"/>
        </a:p>
      </dsp:txBody>
      <dsp:txXfrm>
        <a:off x="3970449" y="533579"/>
        <a:ext cx="2190483" cy="2190483"/>
      </dsp:txXfrm>
    </dsp:sp>
    <dsp:sp modelId="{C92866E1-B9BA-4B33-9762-776D370B4DB5}">
      <dsp:nvSpPr>
        <dsp:cNvPr id="0" name=""/>
        <dsp:cNvSpPr/>
      </dsp:nvSpPr>
      <dsp:spPr>
        <a:xfrm>
          <a:off x="1611467" y="2892561"/>
          <a:ext cx="2190483" cy="219048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568983"/>
                <a:satOff val="-30245"/>
                <a:lumOff val="47767"/>
                <a:alphaOff val="0"/>
                <a:tint val="30000"/>
                <a:satMod val="300000"/>
              </a:schemeClr>
              <a:schemeClr val="accent1">
                <a:shade val="50000"/>
                <a:hueOff val="-568983"/>
                <a:satOff val="-30245"/>
                <a:lumOff val="47767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err="1" smtClean="0"/>
            <a:t>Different</a:t>
          </a:r>
          <a:r>
            <a:rPr lang="fi-FI" sz="2900" kern="1200" dirty="0" smtClean="0"/>
            <a:t>  </a:t>
          </a:r>
          <a:r>
            <a:rPr lang="fi-FI" sz="2900" kern="1200" dirty="0" err="1" smtClean="0"/>
            <a:t>Form</a:t>
          </a:r>
          <a:r>
            <a:rPr lang="fi-FI" sz="2900" kern="1200" dirty="0" smtClean="0"/>
            <a:t>, </a:t>
          </a:r>
          <a:r>
            <a:rPr lang="fi-FI" sz="2900" kern="1200" dirty="0" err="1" smtClean="0"/>
            <a:t>Different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Substance</a:t>
          </a:r>
          <a:endParaRPr lang="fi-FI" sz="2900" kern="1200" dirty="0"/>
        </a:p>
      </dsp:txBody>
      <dsp:txXfrm>
        <a:off x="1611467" y="2892561"/>
        <a:ext cx="2190483" cy="2190483"/>
      </dsp:txXfrm>
    </dsp:sp>
    <dsp:sp modelId="{065DCDA7-449D-467B-AE5D-BA7FE31782C4}">
      <dsp:nvSpPr>
        <dsp:cNvPr id="0" name=""/>
        <dsp:cNvSpPr/>
      </dsp:nvSpPr>
      <dsp:spPr>
        <a:xfrm>
          <a:off x="3970449" y="2892561"/>
          <a:ext cx="2190483" cy="219048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-284491"/>
                <a:satOff val="-15123"/>
                <a:lumOff val="23883"/>
                <a:alphaOff val="0"/>
                <a:tint val="30000"/>
                <a:satMod val="300000"/>
              </a:schemeClr>
              <a:schemeClr val="accent1">
                <a:shade val="50000"/>
                <a:hueOff val="-284491"/>
                <a:satOff val="-15123"/>
                <a:lumOff val="2388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900" kern="1200" dirty="0" err="1" smtClean="0"/>
            <a:t>Same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Form</a:t>
          </a:r>
          <a:r>
            <a:rPr lang="fi-FI" sz="2900" kern="1200" dirty="0" smtClean="0"/>
            <a:t>, </a:t>
          </a:r>
          <a:r>
            <a:rPr lang="fi-FI" sz="2900" kern="1200" dirty="0" err="1" smtClean="0"/>
            <a:t>Different</a:t>
          </a:r>
          <a:r>
            <a:rPr lang="fi-FI" sz="2900" kern="1200" dirty="0" smtClean="0"/>
            <a:t> </a:t>
          </a:r>
          <a:r>
            <a:rPr lang="fi-FI" sz="2900" kern="1200" dirty="0" err="1" smtClean="0"/>
            <a:t>Substance</a:t>
          </a:r>
          <a:endParaRPr lang="fi-FI" sz="2900" kern="1200" dirty="0"/>
        </a:p>
      </dsp:txBody>
      <dsp:txXfrm>
        <a:off x="3970449" y="2892561"/>
        <a:ext cx="2190483" cy="2190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C1E90F3B-C737-4C83-98F4-550AB715505F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77624ED6-1278-49F2-A38D-E649CE62087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/>
          <a:lstStyle>
            <a:lvl1pPr algn="r">
              <a:defRPr sz="1200"/>
            </a:lvl1pPr>
          </a:lstStyle>
          <a:p>
            <a:fld id="{A84F68ED-EF08-45C1-982D-9161A117CCEB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6438"/>
            <a:ext cx="4708525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56" tIns="47128" rIns="94256" bIns="4712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73853"/>
            <a:ext cx="5661660" cy="4238387"/>
          </a:xfrm>
          <a:prstGeom prst="rect">
            <a:avLst/>
          </a:prstGeom>
        </p:spPr>
        <p:txBody>
          <a:bodyPr vert="horz" lIns="94256" tIns="47128" rIns="94256" bIns="471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46071"/>
            <a:ext cx="3066733" cy="470932"/>
          </a:xfrm>
          <a:prstGeom prst="rect">
            <a:avLst/>
          </a:prstGeom>
        </p:spPr>
        <p:txBody>
          <a:bodyPr vert="horz" lIns="94256" tIns="47128" rIns="94256" bIns="47128" rtlCol="0" anchor="b"/>
          <a:lstStyle>
            <a:lvl1pPr algn="r">
              <a:defRPr sz="1200"/>
            </a:lvl1pPr>
          </a:lstStyle>
          <a:p>
            <a:fld id="{7DC6DF24-F693-42AE-9357-6CFBFE27B48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6DF24-F693-42AE-9357-6CFBFE27B48E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B4B00C-9C52-40FB-8CED-F2C0136EC6C8}" type="datetimeFigureOut">
              <a:rPr lang="en-CA" smtClean="0"/>
              <a:pPr/>
              <a:t>16/04/2012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F0D7247-0E83-4BB6-B769-97EAC47E159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mcgrego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mcgregor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ox.ac.uk/~worc0337/philosopher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00400"/>
            <a:ext cx="7848872" cy="3252936"/>
          </a:xfrm>
        </p:spPr>
        <p:txBody>
          <a:bodyPr>
            <a:normAutofit/>
          </a:bodyPr>
          <a:lstStyle/>
          <a:p>
            <a:r>
              <a:rPr lang="en-CA" sz="2400" b="1" dirty="0" smtClean="0">
                <a:solidFill>
                  <a:schemeClr val="accent1"/>
                </a:solidFill>
              </a:rPr>
              <a:t>Sue L. T. McGregor  </a:t>
            </a:r>
            <a:r>
              <a:rPr lang="en-CA" sz="2400" dirty="0" smtClean="0"/>
              <a:t>PhD Professor</a:t>
            </a:r>
          </a:p>
          <a:p>
            <a:r>
              <a:rPr lang="en-CA" sz="2400" dirty="0" smtClean="0"/>
              <a:t>Faculty </a:t>
            </a:r>
            <a:r>
              <a:rPr lang="en-CA" sz="2400" dirty="0" smtClean="0"/>
              <a:t>of Education, Mount Saint Vincent University </a:t>
            </a:r>
            <a:r>
              <a:rPr lang="en-CA" sz="2400" dirty="0" smtClean="0"/>
              <a:t>Halifax NS Canada</a:t>
            </a:r>
            <a:endParaRPr lang="en-CA" sz="2400" dirty="0" smtClean="0"/>
          </a:p>
          <a:p>
            <a:r>
              <a:rPr lang="en-CA" sz="2400" dirty="0" smtClean="0">
                <a:hlinkClick r:id="rId3"/>
              </a:rPr>
              <a:t>http://www.consultmcgregor.com</a:t>
            </a:r>
            <a:r>
              <a:rPr lang="en-CA" sz="2400" dirty="0" smtClean="0"/>
              <a:t> </a:t>
            </a:r>
          </a:p>
          <a:p>
            <a:r>
              <a:rPr lang="en-CA" sz="2400" dirty="0" smtClean="0"/>
              <a:t>Keynote at </a:t>
            </a:r>
            <a:r>
              <a:rPr lang="en-GB" sz="2400" dirty="0" smtClean="0"/>
              <a:t>Fifth </a:t>
            </a:r>
            <a:r>
              <a:rPr lang="en-GB" sz="2400" dirty="0" smtClean="0"/>
              <a:t>International Scientific Conference</a:t>
            </a:r>
            <a:endParaRPr lang="fi-FI" sz="2400" dirty="0" smtClean="0"/>
          </a:p>
          <a:p>
            <a:r>
              <a:rPr lang="en-GB" sz="2400" b="1" i="1" dirty="0" smtClean="0"/>
              <a:t>Rural Environment. Education. Personality (REEP)</a:t>
            </a:r>
            <a:endParaRPr lang="fi-FI" sz="2400" dirty="0" smtClean="0"/>
          </a:p>
          <a:p>
            <a:r>
              <a:rPr lang="lv-LV" sz="2400" dirty="0" smtClean="0"/>
              <a:t>Jelgava</a:t>
            </a:r>
            <a:r>
              <a:rPr lang="en-GB" sz="2400" dirty="0" smtClean="0"/>
              <a:t>, Latvia</a:t>
            </a:r>
            <a:endParaRPr lang="fi-FI" sz="2400" dirty="0" smtClean="0"/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Home Economics </a:t>
            </a:r>
            <a:br>
              <a:rPr lang="en-CA" dirty="0" smtClean="0"/>
            </a:br>
            <a:r>
              <a:rPr lang="en-CA" dirty="0" smtClean="0"/>
              <a:t>Philosophy(</a:t>
            </a:r>
            <a:r>
              <a:rPr lang="en-CA" dirty="0" err="1" smtClean="0"/>
              <a:t>ies</a:t>
            </a:r>
            <a:r>
              <a:rPr lang="en-CA" dirty="0" smtClean="0"/>
              <a:t>) 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C:\Users\Sue\AppData\Local\Microsoft\Windows\Temporary Internet Files\Content.IE5\GDV351E1\MP9004096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8064" y="4725144"/>
            <a:ext cx="3096344" cy="18735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Philosophical Form versus Substance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FORM</a:t>
            </a:r>
          </a:p>
          <a:p>
            <a:r>
              <a:rPr lang="en-CA" sz="2800" b="1" dirty="0" smtClean="0"/>
              <a:t>Our focus, how we come to know about it, and what values and ethics shape our practice </a:t>
            </a:r>
            <a:endParaRPr lang="en-CA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CA" b="1" dirty="0" smtClean="0"/>
              <a:t>SUBSTANCE</a:t>
            </a:r>
          </a:p>
          <a:p>
            <a:pPr>
              <a:buNone/>
            </a:pPr>
            <a:r>
              <a:rPr lang="en-CA" b="1" dirty="0" smtClean="0"/>
              <a:t>The </a:t>
            </a:r>
            <a:r>
              <a:rPr lang="en-CA" b="1" i="1" dirty="0" smtClean="0"/>
              <a:t>unique perspective </a:t>
            </a:r>
            <a:r>
              <a:rPr lang="en-CA" b="1" dirty="0" smtClean="0"/>
              <a:t>we bring to our view of the </a:t>
            </a:r>
            <a:r>
              <a:rPr lang="en-CA" b="1" dirty="0" smtClean="0">
                <a:solidFill>
                  <a:srgbClr val="00B0F0"/>
                </a:solidFill>
              </a:rPr>
              <a:t>form</a:t>
            </a:r>
            <a:r>
              <a:rPr lang="en-CA" b="1" dirty="0" smtClean="0"/>
              <a:t> of our philosophy; it sets boundaries to our practice and gives meaning to our work.</a:t>
            </a:r>
          </a:p>
          <a:p>
            <a:endParaRPr lang="en-CA" b="1" dirty="0"/>
          </a:p>
        </p:txBody>
      </p:sp>
      <p:pic>
        <p:nvPicPr>
          <p:cNvPr id="5123" name="Picture 3" descr="C:\Documents and Settings\opettaja\Local Settings\Temporary Internet Files\Content.IE5\INP40B6T\MC9002919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Current, Accepted Philosophical </a:t>
            </a:r>
            <a:r>
              <a:rPr lang="en-CA" u="sng" dirty="0" smtClean="0"/>
              <a:t>Form</a:t>
            </a:r>
            <a:r>
              <a:rPr lang="en-CA" dirty="0" smtClean="0"/>
              <a:t> of Home Economics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CA" sz="3200" dirty="0" smtClean="0"/>
              <a:t>Individuals and families (alone and as social institutions) are our </a:t>
            </a:r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</a:rPr>
              <a:t>focus </a:t>
            </a:r>
            <a:r>
              <a:rPr lang="en-CA" sz="3200" i="1" dirty="0" smtClean="0"/>
              <a:t>(reality). </a:t>
            </a:r>
          </a:p>
          <a:p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</a:rPr>
              <a:t>We come to know about them </a:t>
            </a:r>
            <a:r>
              <a:rPr lang="en-CA" sz="3200" dirty="0" smtClean="0"/>
              <a:t>by studying their day-to-day lives lived out in their homes and households, shaped by internal and external factors </a:t>
            </a:r>
            <a:r>
              <a:rPr lang="en-CA" sz="3200" i="1" dirty="0" smtClean="0"/>
              <a:t>(knowledge). </a:t>
            </a:r>
          </a:p>
          <a:p>
            <a:r>
              <a:rPr lang="en-CA" sz="3200" b="1" dirty="0" smtClean="0">
                <a:solidFill>
                  <a:schemeClr val="accent6">
                    <a:lumMod val="50000"/>
                  </a:schemeClr>
                </a:solidFill>
              </a:rPr>
              <a:t>The intent </a:t>
            </a:r>
            <a:r>
              <a:rPr lang="en-CA" sz="3200" dirty="0" smtClean="0"/>
              <a:t>is to improve and enhance, and make as best as possible (optimize), their well-being, quality of life and everyday life </a:t>
            </a:r>
            <a:r>
              <a:rPr lang="en-CA" sz="3200" i="1" dirty="0" smtClean="0"/>
              <a:t>(values and valued ends). </a:t>
            </a:r>
            <a:endParaRPr lang="en-CA" sz="32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022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In </a:t>
            </a:r>
            <a:r>
              <a:rPr lang="fi-FI" dirty="0" err="1" smtClean="0"/>
              <a:t>summary</a:t>
            </a:r>
            <a:r>
              <a:rPr lang="fi-FI" dirty="0" smtClean="0"/>
              <a:t>, </a:t>
            </a:r>
            <a:r>
              <a:rPr lang="fi-FI" dirty="0" err="1" smtClean="0"/>
              <a:t>philosopical</a:t>
            </a:r>
            <a:r>
              <a:rPr lang="fi-FI" dirty="0" smtClean="0"/>
              <a:t> </a:t>
            </a:r>
            <a:r>
              <a:rPr lang="fi-FI" b="1" dirty="0" err="1" smtClean="0"/>
              <a:t>Form</a:t>
            </a:r>
            <a:r>
              <a:rPr lang="fi-FI" dirty="0" smtClean="0"/>
              <a:t> is </a:t>
            </a:r>
            <a:r>
              <a:rPr lang="en-CA" dirty="0" smtClean="0"/>
              <a:t>the framework for professional action: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3873624" cy="3598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4400" dirty="0" smtClean="0"/>
              <a:t>– what entities, how we come to know them and why</a:t>
            </a:r>
            <a:endParaRPr lang="fi-FI" sz="4400" dirty="0"/>
          </a:p>
        </p:txBody>
      </p:sp>
      <p:pic>
        <p:nvPicPr>
          <p:cNvPr id="1028" name="Picture 4" descr="C:\Documents and Settings\opettaja\Local Settings\Temporary Internet Files\Content.IE5\INP40B6T\MP9004050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86000"/>
            <a:ext cx="3816424" cy="4239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e\AppData\Local\Microsoft\Windows\Temporary Internet Files\Content.IE5\NK545LEE\MC9003839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941168"/>
            <a:ext cx="1597381" cy="12961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Philosophical </a:t>
            </a:r>
            <a:r>
              <a:rPr lang="en-CA" sz="2400" b="1" u="sng" dirty="0" smtClean="0"/>
              <a:t>Substance</a:t>
            </a:r>
            <a:r>
              <a:rPr lang="en-CA" sz="2400" b="1" dirty="0" smtClean="0"/>
              <a:t> of Home Economics (Latin </a:t>
            </a:r>
            <a:r>
              <a:rPr lang="en-CA" sz="2400" b="1" i="1" dirty="0" err="1" smtClean="0"/>
              <a:t>substatia</a:t>
            </a:r>
            <a:r>
              <a:rPr lang="en-CA" sz="2400" b="1" dirty="0" smtClean="0"/>
              <a:t> for that which stands under or underlies)</a:t>
            </a:r>
            <a:endParaRPr lang="en-CA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The substance of a philosophy entails the </a:t>
            </a:r>
            <a:r>
              <a:rPr lang="en-CA" sz="2800" b="1" i="1" dirty="0" smtClean="0">
                <a:solidFill>
                  <a:schemeClr val="accent6">
                    <a:lumMod val="50000"/>
                  </a:schemeClr>
                </a:solidFill>
              </a:rPr>
              <a:t>creation of a unique perspective on </a:t>
            </a:r>
            <a:r>
              <a:rPr lang="en-CA" sz="2800" dirty="0" smtClean="0"/>
              <a:t>our phenomenon of interest – families. </a:t>
            </a:r>
          </a:p>
          <a:p>
            <a:r>
              <a:rPr lang="en-CA" sz="2800" dirty="0" smtClean="0">
                <a:solidFill>
                  <a:schemeClr val="accent6">
                    <a:lumMod val="50000"/>
                  </a:schemeClr>
                </a:solidFill>
              </a:rPr>
              <a:t>What is our unique perspective on families? What gives meaning to, and what sets boundaries for, our professional practice?  </a:t>
            </a:r>
          </a:p>
          <a:p>
            <a:r>
              <a:rPr lang="en-CA" sz="2800" b="1" dirty="0" smtClean="0">
                <a:solidFill>
                  <a:srgbClr val="00B0F0"/>
                </a:solidFill>
              </a:rPr>
              <a:t>What is the substance of our philosophy? What underlies our practice?</a:t>
            </a:r>
            <a:endParaRPr lang="en-CA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b="1" dirty="0" smtClean="0"/>
              <a:t>Substance</a:t>
            </a:r>
            <a:r>
              <a:rPr lang="en-CA" sz="2800" dirty="0" smtClean="0"/>
              <a:t> of long standing home economics philosophy in most parts of the world...</a:t>
            </a:r>
            <a:endParaRPr lang="en-CA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5616" y="1484783"/>
            <a:ext cx="6768752" cy="53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Evolving philosophical ideas (suggested changes to form </a:t>
            </a:r>
            <a:r>
              <a:rPr lang="en-CA" sz="3200" u="sng" dirty="0" smtClean="0"/>
              <a:t>and</a:t>
            </a:r>
            <a:r>
              <a:rPr lang="en-CA" sz="3200" dirty="0" smtClean="0"/>
              <a:t> mostly substance)</a:t>
            </a:r>
            <a:endParaRPr lang="en-CA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31640" y="1340768"/>
            <a:ext cx="6120680" cy="535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 err="1" smtClean="0"/>
              <a:t>These</a:t>
            </a:r>
            <a:r>
              <a:rPr lang="fi-FI" sz="2800" dirty="0" smtClean="0"/>
              <a:t> </a:t>
            </a:r>
            <a:r>
              <a:rPr lang="fi-FI" sz="2800" dirty="0" err="1" smtClean="0"/>
              <a:t>ideas</a:t>
            </a:r>
            <a:r>
              <a:rPr lang="fi-FI" sz="2800" dirty="0" smtClean="0"/>
              <a:t> </a:t>
            </a:r>
            <a:r>
              <a:rPr lang="fi-FI" sz="2800" dirty="0" err="1" smtClean="0"/>
              <a:t>are</a:t>
            </a:r>
            <a:r>
              <a:rPr lang="fi-FI" sz="2800" dirty="0" smtClean="0"/>
              <a:t> set out in </a:t>
            </a:r>
            <a:r>
              <a:rPr lang="fi-FI" sz="2800" dirty="0" err="1" smtClean="0"/>
              <a:t>more</a:t>
            </a:r>
            <a:r>
              <a:rPr lang="fi-FI" sz="2800" dirty="0" smtClean="0"/>
              <a:t> </a:t>
            </a:r>
            <a:r>
              <a:rPr lang="fi-FI" sz="2800" dirty="0" err="1" smtClean="0"/>
              <a:t>detail</a:t>
            </a:r>
            <a:r>
              <a:rPr lang="fi-FI" sz="2800" dirty="0" smtClean="0"/>
              <a:t> in my 2006 </a:t>
            </a:r>
            <a:r>
              <a:rPr lang="fi-FI" sz="2800" dirty="0" err="1" smtClean="0"/>
              <a:t>book</a:t>
            </a:r>
            <a:r>
              <a:rPr lang="fi-FI" sz="2800" dirty="0" smtClean="0"/>
              <a:t>, </a:t>
            </a:r>
            <a:r>
              <a:rPr lang="fi-FI" sz="2800" b="1" dirty="0" err="1" smtClean="0"/>
              <a:t>Transformative</a:t>
            </a:r>
            <a:r>
              <a:rPr lang="fi-FI" sz="2800" b="1" dirty="0" smtClean="0"/>
              <a:t> </a:t>
            </a:r>
            <a:r>
              <a:rPr lang="fi-FI" sz="2800" b="1" dirty="0" err="1" smtClean="0"/>
              <a:t>Practice</a:t>
            </a:r>
            <a:r>
              <a:rPr lang="fi-FI" sz="2800" b="1" dirty="0" smtClean="0"/>
              <a:t> </a:t>
            </a:r>
            <a:r>
              <a:rPr lang="fi-FI" sz="2800" dirty="0" smtClean="0"/>
              <a:t>and at my </a:t>
            </a:r>
            <a:r>
              <a:rPr lang="fi-FI" sz="2800" dirty="0" err="1" smtClean="0"/>
              <a:t>professional</a:t>
            </a:r>
            <a:r>
              <a:rPr lang="fi-FI" sz="2800" dirty="0" smtClean="0"/>
              <a:t> </a:t>
            </a:r>
            <a:r>
              <a:rPr lang="fi-FI" sz="2800" dirty="0" err="1" smtClean="0"/>
              <a:t>website</a:t>
            </a:r>
            <a:r>
              <a:rPr lang="fi-FI" sz="2800" dirty="0" smtClean="0"/>
              <a:t> </a:t>
            </a:r>
            <a:r>
              <a:rPr lang="fi-FI" sz="2800" b="1" dirty="0" smtClean="0">
                <a:hlinkClick r:id="rId3"/>
              </a:rPr>
              <a:t>http://www.consultmcgregor.com</a:t>
            </a:r>
            <a:r>
              <a:rPr lang="fi-FI" sz="2800" b="1" dirty="0" smtClean="0"/>
              <a:t> </a:t>
            </a:r>
            <a:endParaRPr lang="fi-FI" sz="28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11406"/>
            <a:ext cx="7128792" cy="45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iloso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013176"/>
            <a:ext cx="3707904" cy="1556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sz="3100" dirty="0" smtClean="0">
                <a:solidFill>
                  <a:schemeClr val="accent1"/>
                </a:solidFill>
              </a:rPr>
              <a:t>Various approaches to </a:t>
            </a:r>
            <a:r>
              <a:rPr lang="en-CA" sz="3100" b="0" dirty="0" smtClean="0">
                <a:solidFill>
                  <a:schemeClr val="accent1"/>
                </a:solidFill>
              </a:rPr>
              <a:t>the </a:t>
            </a:r>
            <a:r>
              <a:rPr lang="en-CA" sz="3100" b="0" u="sng" dirty="0" smtClean="0">
                <a:solidFill>
                  <a:schemeClr val="accent1"/>
                </a:solidFill>
              </a:rPr>
              <a:t>substance</a:t>
            </a:r>
            <a:r>
              <a:rPr lang="en-CA" sz="3100" b="0" dirty="0" smtClean="0">
                <a:solidFill>
                  <a:schemeClr val="accent1"/>
                </a:solidFill>
              </a:rPr>
              <a:t> </a:t>
            </a:r>
            <a:r>
              <a:rPr lang="en-CA" sz="3100" dirty="0" smtClean="0">
                <a:solidFill>
                  <a:schemeClr val="accent1"/>
                </a:solidFill>
              </a:rPr>
              <a:t>of home economics philosophy (our unique perspectives on practice with families that underlie our work and our thinking)</a:t>
            </a:r>
            <a:endParaRPr lang="en-CA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572000"/>
          </a:xfrm>
        </p:spPr>
        <p:txBody>
          <a:bodyPr>
            <a:normAutofit fontScale="92500" lnSpcReduction="10000"/>
          </a:bodyPr>
          <a:lstStyle/>
          <a:p>
            <a:endParaRPr lang="en-CA" sz="4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CA" sz="4800" b="1" i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CA" sz="4800" dirty="0" smtClean="0"/>
              <a:t> philosophy of home economics</a:t>
            </a:r>
          </a:p>
          <a:p>
            <a:r>
              <a:rPr lang="en-CA" sz="4800" b="1" i="1" dirty="0" smtClean="0">
                <a:solidFill>
                  <a:schemeClr val="accent6">
                    <a:lumMod val="50000"/>
                  </a:schemeClr>
                </a:solidFill>
              </a:rPr>
              <a:t>Philosoph</a:t>
            </a:r>
            <a:r>
              <a:rPr lang="en-CA" sz="4800" b="1" i="1" u="sng" dirty="0" smtClean="0">
                <a:solidFill>
                  <a:schemeClr val="accent6">
                    <a:lumMod val="50000"/>
                  </a:schemeClr>
                </a:solidFill>
              </a:rPr>
              <a:t>ies</a:t>
            </a:r>
            <a:r>
              <a:rPr lang="en-CA" sz="48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CA" sz="4800" dirty="0" smtClean="0"/>
              <a:t>of home economics</a:t>
            </a:r>
          </a:p>
          <a:p>
            <a:r>
              <a:rPr lang="en-CA" sz="4800" b="1" i="1" dirty="0" smtClean="0">
                <a:solidFill>
                  <a:schemeClr val="accent6">
                    <a:lumMod val="50000"/>
                  </a:schemeClr>
                </a:solidFill>
              </a:rPr>
              <a:t>Comparative </a:t>
            </a:r>
            <a:r>
              <a:rPr lang="en-CA" sz="4800" dirty="0" smtClean="0"/>
              <a:t>home economics philosophy(</a:t>
            </a:r>
            <a:r>
              <a:rPr lang="en-CA" sz="4800" dirty="0" err="1" smtClean="0"/>
              <a:t>ies</a:t>
            </a:r>
            <a:r>
              <a:rPr lang="en-CA" sz="4800" dirty="0" smtClean="0"/>
              <a:t>)</a:t>
            </a:r>
            <a:endParaRPr lang="en-CA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Three approaches to </a:t>
            </a:r>
            <a:r>
              <a:rPr lang="en-CA" b="0" dirty="0" smtClean="0"/>
              <a:t>the substance </a:t>
            </a:r>
            <a:r>
              <a:rPr lang="en-CA" dirty="0" smtClean="0"/>
              <a:t>of home economics philosophy </a:t>
            </a:r>
            <a:r>
              <a:rPr lang="en-CA" sz="1200" dirty="0" smtClean="0"/>
              <a:t>con’t</a:t>
            </a:r>
            <a:endParaRPr lang="en-C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en-CA" sz="3100" i="1" u="sng" dirty="0" smtClean="0"/>
              <a:t>A</a:t>
            </a:r>
            <a:r>
              <a:rPr lang="en-CA" sz="3100" i="1" dirty="0" smtClean="0"/>
              <a:t> philosophy </a:t>
            </a:r>
            <a:r>
              <a:rPr lang="en-CA" sz="3100" dirty="0" smtClean="0"/>
              <a:t>- </a:t>
            </a:r>
            <a:r>
              <a:rPr lang="en-CA" sz="3100" b="1" dirty="0" smtClean="0">
                <a:solidFill>
                  <a:srgbClr val="00B0F0"/>
                </a:solidFill>
              </a:rPr>
              <a:t>agreed-to world-wide </a:t>
            </a:r>
            <a:r>
              <a:rPr lang="en-CA" sz="3100" dirty="0" smtClean="0"/>
              <a:t>professional philosophy may mean a more sustainable profession on a global scale, a deeper assurance of consistency in practice, a stronger ability to ride the currents of change, and a far-reaching sense of solidarity (same </a:t>
            </a:r>
            <a:r>
              <a:rPr lang="en-CA" sz="3100" u="sng" dirty="0" smtClean="0"/>
              <a:t>form</a:t>
            </a:r>
            <a:r>
              <a:rPr lang="en-CA" sz="3100" dirty="0" smtClean="0"/>
              <a:t> and same </a:t>
            </a:r>
            <a:r>
              <a:rPr lang="en-CA" sz="3100" u="sng" dirty="0" smtClean="0"/>
              <a:t>substance</a:t>
            </a:r>
            <a:r>
              <a:rPr lang="en-CA" sz="3100" dirty="0" smtClean="0"/>
              <a:t>).</a:t>
            </a:r>
          </a:p>
          <a:p>
            <a:r>
              <a:rPr lang="en-CA" sz="3100" i="1" dirty="0" smtClean="0"/>
              <a:t>Philosoph</a:t>
            </a:r>
            <a:r>
              <a:rPr lang="en-CA" sz="3100" b="1" i="1" u="sng" dirty="0" smtClean="0"/>
              <a:t>ies </a:t>
            </a:r>
            <a:r>
              <a:rPr lang="en-CA" sz="3100" dirty="0" smtClean="0"/>
              <a:t>- each region would embrace a </a:t>
            </a:r>
            <a:r>
              <a:rPr lang="en-CA" sz="3100" b="1" dirty="0" smtClean="0">
                <a:solidFill>
                  <a:srgbClr val="00B0F0"/>
                </a:solidFill>
              </a:rPr>
              <a:t>context-specific</a:t>
            </a:r>
            <a:r>
              <a:rPr lang="en-CA" sz="3100" dirty="0" smtClean="0"/>
              <a:t> home economics philosophy (different </a:t>
            </a:r>
            <a:r>
              <a:rPr lang="en-CA" sz="3100" u="sng" dirty="0" smtClean="0"/>
              <a:t>form</a:t>
            </a:r>
            <a:r>
              <a:rPr lang="en-CA" sz="3100" dirty="0" smtClean="0"/>
              <a:t> and different </a:t>
            </a:r>
            <a:r>
              <a:rPr lang="en-CA" sz="3100" u="sng" dirty="0" smtClean="0"/>
              <a:t>substance</a:t>
            </a:r>
            <a:r>
              <a:rPr lang="en-CA" sz="3100" dirty="0" smtClean="0"/>
              <a:t>). </a:t>
            </a:r>
          </a:p>
          <a:p>
            <a:r>
              <a:rPr lang="en-CA" sz="3100" i="1" dirty="0" smtClean="0"/>
              <a:t>Comparative - </a:t>
            </a:r>
            <a:r>
              <a:rPr lang="en-CA" sz="3100" dirty="0" smtClean="0"/>
              <a:t>respect the global diversity of home economics practice (over time, regions and cultures), perhaps with an agreed-to </a:t>
            </a:r>
            <a:r>
              <a:rPr lang="en-CA" sz="3100" u="sng" dirty="0" smtClean="0"/>
              <a:t>form</a:t>
            </a:r>
            <a:r>
              <a:rPr lang="en-CA" sz="3100" dirty="0" smtClean="0"/>
              <a:t>, but with different </a:t>
            </a:r>
            <a:r>
              <a:rPr lang="en-CA" sz="3100" u="sng" dirty="0" smtClean="0"/>
              <a:t>substance</a:t>
            </a:r>
            <a:r>
              <a:rPr lang="en-CA" sz="3100" dirty="0" smtClean="0"/>
              <a:t>,  or different </a:t>
            </a:r>
            <a:r>
              <a:rPr lang="en-CA" sz="3100" u="sng" dirty="0" smtClean="0"/>
              <a:t>forms </a:t>
            </a:r>
            <a:r>
              <a:rPr lang="en-CA" sz="3100" dirty="0" smtClean="0"/>
              <a:t>but the same </a:t>
            </a:r>
            <a:r>
              <a:rPr lang="en-CA" sz="3100" u="sng" dirty="0" smtClean="0"/>
              <a:t>substance</a:t>
            </a:r>
            <a:r>
              <a:rPr lang="en-CA" sz="3100" dirty="0" smtClean="0"/>
              <a:t>, depending upon the context.  KEY -through constant comparisons and dialogue, the form and substance may change.</a:t>
            </a:r>
          </a:p>
          <a:p>
            <a:endParaRPr lang="en-CA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Summary</a:t>
            </a:r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980728"/>
          <a:ext cx="77724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ight Arrow 6"/>
          <p:cNvSpPr/>
          <p:nvPr/>
        </p:nvSpPr>
        <p:spPr>
          <a:xfrm>
            <a:off x="1115616" y="2204864"/>
            <a:ext cx="180020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A </a:t>
            </a:r>
            <a:r>
              <a:rPr lang="fi-FI" dirty="0" err="1" smtClean="0">
                <a:solidFill>
                  <a:schemeClr val="tx1"/>
                </a:solidFill>
              </a:rPr>
              <a:t>Philosophy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27584" y="4653136"/>
            <a:ext cx="187220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chemeClr val="tx1"/>
                </a:solidFill>
              </a:rPr>
              <a:t>Philosophies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020272" y="1340768"/>
            <a:ext cx="1728192" cy="43204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 smtClean="0">
                <a:solidFill>
                  <a:schemeClr val="tx1"/>
                </a:solidFill>
              </a:rPr>
              <a:t>Comparative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b="1" dirty="0" err="1" smtClean="0">
                <a:solidFill>
                  <a:schemeClr val="tx1"/>
                </a:solidFill>
              </a:rPr>
              <a:t>Philosophies</a:t>
            </a:r>
            <a:endParaRPr lang="fi-FI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4 Ps of Any Profession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CA" sz="3200" b="1" dirty="0" smtClean="0">
                <a:solidFill>
                  <a:srgbClr val="0070C0"/>
                </a:solidFill>
              </a:rPr>
              <a:t>Profession</a:t>
            </a:r>
            <a:r>
              <a:rPr lang="en-CA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– provides a set of services that are beneficial to society as a whole</a:t>
            </a:r>
          </a:p>
          <a:p>
            <a:r>
              <a:rPr lang="en-CA" sz="3200" b="1" dirty="0" smtClean="0">
                <a:solidFill>
                  <a:schemeClr val="accent1">
                    <a:lumMod val="50000"/>
                  </a:schemeClr>
                </a:solidFill>
              </a:rPr>
              <a:t>Professional </a:t>
            </a:r>
            <a:r>
              <a:rPr lang="en-CA" b="1" dirty="0" smtClean="0"/>
              <a:t>– </a:t>
            </a:r>
            <a:r>
              <a:rPr lang="en-CA" dirty="0" smtClean="0"/>
              <a:t>person practicing in a profession, drawing on general AND specialized knowledge and guided by high standards of professional ethics</a:t>
            </a:r>
          </a:p>
          <a:p>
            <a:r>
              <a:rPr lang="en-CA" sz="3500" b="1" dirty="0" smtClean="0">
                <a:solidFill>
                  <a:schemeClr val="accent1">
                    <a:lumMod val="50000"/>
                  </a:schemeClr>
                </a:solidFill>
              </a:rPr>
              <a:t>Practice</a:t>
            </a:r>
            <a:r>
              <a:rPr lang="en-CA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sz="3200" dirty="0" smtClean="0"/>
              <a:t>–</a:t>
            </a:r>
            <a:r>
              <a:rPr lang="en-CA" dirty="0" smtClean="0"/>
              <a:t> identifiable, repeatable action pursued as an inherent part of a given profession</a:t>
            </a:r>
          </a:p>
          <a:p>
            <a:r>
              <a:rPr lang="en-CA" sz="3500" b="1" dirty="0" smtClean="0">
                <a:solidFill>
                  <a:srgbClr val="0070C0"/>
                </a:solidFill>
              </a:rPr>
              <a:t>Philosophy</a:t>
            </a:r>
            <a:r>
              <a:rPr lang="en-CA" b="1" dirty="0" smtClean="0">
                <a:solidFill>
                  <a:srgbClr val="0070C0"/>
                </a:solidFill>
              </a:rPr>
              <a:t> </a:t>
            </a:r>
            <a:r>
              <a:rPr lang="en-CA" dirty="0" smtClean="0"/>
              <a:t>– ideas (beliefs, set of rules and  principles) about what is important in order to achieve high quality and ethical, normative practice</a:t>
            </a:r>
            <a:endParaRPr lang="en-CA" dirty="0"/>
          </a:p>
        </p:txBody>
      </p:sp>
      <p:pic>
        <p:nvPicPr>
          <p:cNvPr id="9218" name="Picture 2" descr="C:\Users\Sue\AppData\Local\Microsoft\Windows\Temporary Internet Files\Content.IE5\UHWYK6HG\MC9003685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583515" cy="1583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 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20688"/>
            <a:ext cx="7772400" cy="5399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ALSO, I have come to realize that home economics philosophy (form and especially substance) is not the same around the world because practitioners in different countries use different philosophers... </a:t>
            </a:r>
          </a:p>
          <a:p>
            <a:pPr>
              <a:buNone/>
            </a:pPr>
            <a:endParaRPr lang="en-CA" sz="3600" dirty="0" smtClean="0"/>
          </a:p>
        </p:txBody>
      </p:sp>
      <p:pic>
        <p:nvPicPr>
          <p:cNvPr id="3074" name="Picture 2" descr="C:\Documents and Settings\opettaja\Local Settings\Temporary Internet Files\Content.IE5\V6AWECGM\MC9002339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81301"/>
            <a:ext cx="4032448" cy="2576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e\AppData\Local\Microsoft\Windows\Temporary Internet Files\Content.IE5\FJS5AQWJ\MC910216337[1]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 bwMode="auto">
          <a:xfrm>
            <a:off x="467543" y="1484784"/>
            <a:ext cx="8210941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For example… 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CA" sz="3600" b="1" dirty="0" smtClean="0">
                <a:solidFill>
                  <a:srgbClr val="FF0000"/>
                </a:solidFill>
              </a:rPr>
              <a:t>North America  and Oceania </a:t>
            </a:r>
            <a:r>
              <a:rPr lang="en-CA" sz="3600" b="1" dirty="0" smtClean="0">
                <a:solidFill>
                  <a:srgbClr val="002060"/>
                </a:solidFill>
              </a:rPr>
              <a:t>– </a:t>
            </a:r>
            <a:r>
              <a:rPr lang="en-CA" sz="3600" b="1" dirty="0" err="1" smtClean="0">
                <a:solidFill>
                  <a:srgbClr val="002060"/>
                </a:solidFill>
              </a:rPr>
              <a:t>Habermas</a:t>
            </a:r>
            <a:r>
              <a:rPr lang="en-CA" sz="3600" b="1" dirty="0" smtClean="0">
                <a:solidFill>
                  <a:srgbClr val="002060"/>
                </a:solidFill>
              </a:rPr>
              <a:t> (German, 1900s-2000s)</a:t>
            </a:r>
          </a:p>
          <a:p>
            <a:r>
              <a:rPr lang="en-CA" sz="3600" b="1" dirty="0" smtClean="0">
                <a:solidFill>
                  <a:srgbClr val="FF0000"/>
                </a:solidFill>
              </a:rPr>
              <a:t>Europe and Scandinavia</a:t>
            </a:r>
            <a:r>
              <a:rPr lang="en-CA" sz="3600" b="1" dirty="0" smtClean="0">
                <a:solidFill>
                  <a:srgbClr val="002060"/>
                </a:solidFill>
              </a:rPr>
              <a:t> – </a:t>
            </a:r>
            <a:r>
              <a:rPr lang="en-CA" sz="3600" b="1" dirty="0" err="1" smtClean="0">
                <a:solidFill>
                  <a:srgbClr val="002060"/>
                </a:solidFill>
              </a:rPr>
              <a:t>Merleau-Ponty</a:t>
            </a:r>
            <a:r>
              <a:rPr lang="en-CA" sz="3600" b="1" dirty="0" smtClean="0">
                <a:solidFill>
                  <a:srgbClr val="002060"/>
                </a:solidFill>
              </a:rPr>
              <a:t>, Husserl and Heidegger (German and French,1800s-1900s )</a:t>
            </a:r>
          </a:p>
          <a:p>
            <a:r>
              <a:rPr lang="en-CA" sz="3600" b="1" dirty="0" smtClean="0">
                <a:solidFill>
                  <a:srgbClr val="FF0000"/>
                </a:solidFill>
              </a:rPr>
              <a:t>Japan</a:t>
            </a:r>
            <a:r>
              <a:rPr lang="en-CA" sz="3600" b="1" dirty="0" smtClean="0">
                <a:solidFill>
                  <a:srgbClr val="002060"/>
                </a:solidFill>
              </a:rPr>
              <a:t> – </a:t>
            </a:r>
            <a:r>
              <a:rPr lang="en-CA" sz="3600" b="1" dirty="0" err="1" smtClean="0">
                <a:solidFill>
                  <a:srgbClr val="002060"/>
                </a:solidFill>
              </a:rPr>
              <a:t>Bollnow</a:t>
            </a:r>
            <a:r>
              <a:rPr lang="en-CA" sz="3600" b="1" dirty="0" smtClean="0">
                <a:solidFill>
                  <a:srgbClr val="002060"/>
                </a:solidFill>
              </a:rPr>
              <a:t> (German, 1900s)</a:t>
            </a:r>
          </a:p>
          <a:p>
            <a:r>
              <a:rPr lang="en-CA" sz="3600" b="1" dirty="0" smtClean="0">
                <a:solidFill>
                  <a:srgbClr val="FF0000"/>
                </a:solidFill>
              </a:rPr>
              <a:t>China</a:t>
            </a:r>
            <a:r>
              <a:rPr lang="en-CA" sz="3600" b="1" dirty="0" smtClean="0">
                <a:solidFill>
                  <a:srgbClr val="002060"/>
                </a:solidFill>
              </a:rPr>
              <a:t> – Confucius (thousands of years ago)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And, they ignored other philosophers… a conversation for another day!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Karp Popper</a:t>
            </a:r>
          </a:p>
          <a:p>
            <a:r>
              <a:rPr lang="en-CA" dirty="0" smtClean="0"/>
              <a:t>Jean-Paul Sartre</a:t>
            </a:r>
          </a:p>
          <a:p>
            <a:r>
              <a:rPr lang="en-CA" dirty="0" smtClean="0"/>
              <a:t>Michel Foucault</a:t>
            </a:r>
          </a:p>
          <a:p>
            <a:r>
              <a:rPr lang="en-CA" dirty="0" smtClean="0"/>
              <a:t>John Dewey (maybe in home economics education)</a:t>
            </a:r>
          </a:p>
          <a:p>
            <a:r>
              <a:rPr lang="en-CA" dirty="0" smtClean="0"/>
              <a:t>Friedrich Nietzsche</a:t>
            </a:r>
          </a:p>
          <a:p>
            <a:r>
              <a:rPr lang="en-CA" dirty="0" smtClean="0"/>
              <a:t>Karl Marx</a:t>
            </a:r>
          </a:p>
          <a:p>
            <a:r>
              <a:rPr lang="en-CA" dirty="0" smtClean="0"/>
              <a:t>John Stuart Mill </a:t>
            </a:r>
          </a:p>
          <a:p>
            <a:r>
              <a:rPr lang="en-CA" dirty="0" smtClean="0"/>
              <a:t>Noam Chomsky</a:t>
            </a:r>
          </a:p>
          <a:p>
            <a:pPr>
              <a:buNone/>
            </a:pPr>
            <a:r>
              <a:rPr lang="en-CA" dirty="0" smtClean="0">
                <a:hlinkClick r:id="rId3"/>
              </a:rPr>
              <a:t>http://users.ox.ac.uk/~worc0337/philosophers.html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e\AppData\Local\Microsoft\Windows\Temporary Internet Files\Content.IE5\1AB07WDY\MP9004433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230760" cy="11967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Philosophical 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CA" sz="2800" dirty="0" smtClean="0"/>
              <a:t>The identify of who we turn to for philosophical insights matters because if the </a:t>
            </a:r>
            <a:r>
              <a:rPr lang="en-CA" sz="2800" b="1" u="sng" dirty="0" smtClean="0"/>
              <a:t>substance</a:t>
            </a:r>
            <a:r>
              <a:rPr lang="en-CA" sz="2800" b="1" dirty="0" smtClean="0"/>
              <a:t> </a:t>
            </a:r>
            <a:r>
              <a:rPr lang="en-CA" sz="2800" dirty="0" smtClean="0"/>
              <a:t>of our philosophy of practice changes, so must our ideologies, research methodologies, theories, methods, results reporting and applications in practice. 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Given the existing diversity in philosophers that home economists tend to draw upon, it stands to reason that what is considered a philosophical framework for home economics might differ around the world.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200" dirty="0" smtClean="0"/>
              <a:t>Examples of diversity of opinions about what counts as home economics philosophy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CA" sz="2000" dirty="0" smtClean="0">
                <a:solidFill>
                  <a:srgbClr val="002060"/>
                </a:solidFill>
              </a:rPr>
              <a:t>Canada</a:t>
            </a:r>
          </a:p>
          <a:p>
            <a:pPr lvl="1"/>
            <a:r>
              <a:rPr lang="en-CA" sz="2000" i="1" dirty="0" smtClean="0"/>
              <a:t>Transdisciplinarity, transformative, philosophical well-being, focus on human condition</a:t>
            </a:r>
          </a:p>
          <a:p>
            <a:r>
              <a:rPr lang="en-CA" sz="2000" dirty="0" smtClean="0">
                <a:solidFill>
                  <a:srgbClr val="002060"/>
                </a:solidFill>
              </a:rPr>
              <a:t>United States </a:t>
            </a:r>
          </a:p>
          <a:p>
            <a:pPr lvl="1"/>
            <a:r>
              <a:rPr lang="en-CA" sz="2000" i="1" dirty="0" smtClean="0"/>
              <a:t>Reflective leadership, critical science, qualities of living, communities of practice</a:t>
            </a:r>
          </a:p>
          <a:p>
            <a:r>
              <a:rPr lang="en-CA" sz="2000" dirty="0" smtClean="0">
                <a:solidFill>
                  <a:srgbClr val="002060"/>
                </a:solidFill>
              </a:rPr>
              <a:t>Europe and Scandinavia</a:t>
            </a:r>
          </a:p>
          <a:p>
            <a:pPr lvl="1"/>
            <a:r>
              <a:rPr lang="en-CA" sz="2000" i="1" dirty="0" smtClean="0"/>
              <a:t>Competent thoughtful practice, sacred everyday life, narratives, integral specialists</a:t>
            </a:r>
          </a:p>
          <a:p>
            <a:r>
              <a:rPr lang="en-CA" sz="2000" dirty="0" smtClean="0">
                <a:solidFill>
                  <a:srgbClr val="002060"/>
                </a:solidFill>
              </a:rPr>
              <a:t>Australia</a:t>
            </a:r>
          </a:p>
          <a:p>
            <a:pPr lvl="1"/>
            <a:r>
              <a:rPr lang="en-CA" sz="2000" i="1" dirty="0" smtClean="0"/>
              <a:t>Carnival(</a:t>
            </a:r>
            <a:r>
              <a:rPr lang="en-CA" sz="2000" i="1" dirty="0" err="1" smtClean="0"/>
              <a:t>esque</a:t>
            </a:r>
            <a:r>
              <a:rPr lang="en-CA" sz="2000" i="1" dirty="0" smtClean="0"/>
              <a:t>), expert novice, beyond patriarchy, convergent moments, generational theory, future-proofing</a:t>
            </a:r>
          </a:p>
          <a:p>
            <a:r>
              <a:rPr lang="en-CA" sz="2000" dirty="0" smtClean="0">
                <a:solidFill>
                  <a:srgbClr val="002060"/>
                </a:solidFill>
              </a:rPr>
              <a:t>Asia (especially Japan)</a:t>
            </a:r>
          </a:p>
          <a:p>
            <a:pPr lvl="1"/>
            <a:r>
              <a:rPr lang="en-CA" sz="2000" i="1" dirty="0" smtClean="0"/>
              <a:t>Visualize humane society, human protection, home as habitation, civil minimum </a:t>
            </a:r>
          </a:p>
          <a:p>
            <a:pPr lvl="1">
              <a:buNone/>
            </a:pPr>
            <a:endParaRPr lang="en-CA" sz="2000" i="1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CA" sz="2000" dirty="0" smtClean="0">
                <a:solidFill>
                  <a:srgbClr val="C00000"/>
                </a:solidFill>
              </a:rPr>
              <a:t>Taken from a study I did in 2009</a:t>
            </a:r>
            <a:endParaRPr lang="en-CA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REMINDER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smtClean="0"/>
              <a:t>FORM</a:t>
            </a:r>
          </a:p>
          <a:p>
            <a:pPr>
              <a:buNone/>
            </a:pPr>
            <a:r>
              <a:rPr lang="fi-FI" sz="3200" b="1" dirty="0" err="1" smtClean="0"/>
              <a:t>Our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focus</a:t>
            </a:r>
            <a:r>
              <a:rPr lang="fi-FI" sz="3200" b="1" dirty="0" smtClean="0"/>
              <a:t>, </a:t>
            </a:r>
            <a:r>
              <a:rPr lang="fi-FI" sz="3200" b="1" dirty="0" err="1" smtClean="0"/>
              <a:t>how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we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come</a:t>
            </a:r>
            <a:r>
              <a:rPr lang="fi-FI" sz="3200" b="1" dirty="0" smtClean="0"/>
              <a:t> to </a:t>
            </a:r>
            <a:r>
              <a:rPr lang="fi-FI" sz="3200" b="1" dirty="0" err="1" smtClean="0"/>
              <a:t>know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about</a:t>
            </a:r>
            <a:r>
              <a:rPr lang="fi-FI" sz="3200" b="1" dirty="0" smtClean="0"/>
              <a:t> </a:t>
            </a:r>
            <a:r>
              <a:rPr lang="fi-FI" sz="3200" b="1" dirty="0" err="1" smtClean="0"/>
              <a:t>it</a:t>
            </a:r>
            <a:r>
              <a:rPr lang="fi-FI" sz="3200" b="1" dirty="0" smtClean="0"/>
              <a:t> and </a:t>
            </a:r>
            <a:r>
              <a:rPr lang="fi-FI" sz="3200" b="1" dirty="0" err="1" smtClean="0"/>
              <a:t>why</a:t>
            </a:r>
            <a:endParaRPr lang="fi-FI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i-FI" dirty="0" smtClean="0"/>
              <a:t>SUBSTANCE</a:t>
            </a:r>
          </a:p>
          <a:p>
            <a:pPr>
              <a:buNone/>
            </a:pPr>
            <a:r>
              <a:rPr lang="fi-FI" b="1" dirty="0" smtClean="0"/>
              <a:t>The </a:t>
            </a:r>
            <a:r>
              <a:rPr lang="fi-FI" b="1" dirty="0" err="1" smtClean="0"/>
              <a:t>unique</a:t>
            </a:r>
            <a:r>
              <a:rPr lang="fi-FI" b="1" dirty="0" smtClean="0"/>
              <a:t> </a:t>
            </a:r>
            <a:r>
              <a:rPr lang="fi-FI" b="1" dirty="0" err="1" smtClean="0"/>
              <a:t>perspective</a:t>
            </a:r>
            <a:r>
              <a:rPr lang="fi-FI" b="1" dirty="0" smtClean="0"/>
              <a:t> </a:t>
            </a:r>
            <a:r>
              <a:rPr lang="fi-FI" b="1" dirty="0" err="1" smtClean="0"/>
              <a:t>that</a:t>
            </a:r>
            <a:r>
              <a:rPr lang="fi-FI" b="1" dirty="0" smtClean="0"/>
              <a:t> </a:t>
            </a:r>
            <a:r>
              <a:rPr lang="fi-FI" b="1" dirty="0" err="1" smtClean="0"/>
              <a:t>underlines</a:t>
            </a:r>
            <a:r>
              <a:rPr lang="fi-FI" b="1" dirty="0" smtClean="0"/>
              <a:t> and </a:t>
            </a:r>
            <a:r>
              <a:rPr lang="fi-FI" b="1" dirty="0" err="1" smtClean="0"/>
              <a:t>underpins</a:t>
            </a:r>
            <a:r>
              <a:rPr lang="fi-FI" b="1" dirty="0" smtClean="0"/>
              <a:t> </a:t>
            </a:r>
            <a:r>
              <a:rPr lang="fi-FI" b="1" dirty="0" err="1" smtClean="0"/>
              <a:t>our</a:t>
            </a:r>
            <a:r>
              <a:rPr lang="fi-FI" b="1" dirty="0" smtClean="0"/>
              <a:t> </a:t>
            </a:r>
            <a:r>
              <a:rPr lang="fi-FI" b="1" dirty="0" err="1" smtClean="0"/>
              <a:t>practice</a:t>
            </a:r>
            <a:endParaRPr lang="fi-FI" b="1" dirty="0"/>
          </a:p>
        </p:txBody>
      </p:sp>
      <p:pic>
        <p:nvPicPr>
          <p:cNvPr id="4099" name="Picture 3" descr="C:\Documents and Settings\opettaja\Local Settings\Temporary Internet Files\Content.IE5\INP40B6T\MP9004225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3150350" cy="2520280"/>
          </a:xfrm>
          <a:prstGeom prst="rect">
            <a:avLst/>
          </a:prstGeom>
          <a:noFill/>
        </p:spPr>
      </p:pic>
      <p:pic>
        <p:nvPicPr>
          <p:cNvPr id="4100" name="Picture 4" descr="C:\Documents and Settings\opettaja\Local Settings\Temporary Internet Files\Content.IE5\TYNE4F65\MP90018494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2444496" cy="257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Examples of diverse thoughts on home economics philosophy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embrace new notions of what it means to be an </a:t>
            </a:r>
            <a:r>
              <a:rPr lang="en-CA" b="1" dirty="0" smtClean="0">
                <a:solidFill>
                  <a:schemeClr val="accent1"/>
                </a:solidFill>
              </a:rPr>
              <a:t>expert (</a:t>
            </a:r>
            <a:r>
              <a:rPr lang="en-CA" dirty="0" smtClean="0"/>
              <a:t>expert novice and integral specialist) (</a:t>
            </a:r>
            <a:r>
              <a:rPr lang="en-CA" i="1" dirty="0" smtClean="0"/>
              <a:t>substance)</a:t>
            </a:r>
            <a:r>
              <a:rPr lang="en-CA" dirty="0" smtClean="0"/>
              <a:t> </a:t>
            </a:r>
          </a:p>
          <a:p>
            <a:r>
              <a:rPr lang="en-CA" dirty="0" smtClean="0"/>
              <a:t> consider the idea of </a:t>
            </a:r>
            <a:r>
              <a:rPr lang="en-CA" b="1" dirty="0" smtClean="0">
                <a:solidFill>
                  <a:schemeClr val="accent1"/>
                </a:solidFill>
              </a:rPr>
              <a:t>having fun and taking pleasure </a:t>
            </a:r>
            <a:r>
              <a:rPr lang="en-CA" dirty="0" smtClean="0"/>
              <a:t>while practising on the margins, and of resisting normalization (carnival and </a:t>
            </a:r>
            <a:r>
              <a:rPr lang="en-CA" dirty="0" err="1" smtClean="0"/>
              <a:t>carnivalesque</a:t>
            </a:r>
            <a:r>
              <a:rPr lang="en-CA" dirty="0" smtClean="0"/>
              <a:t>) (</a:t>
            </a:r>
            <a:r>
              <a:rPr lang="en-CA" i="1" dirty="0" smtClean="0"/>
              <a:t>substance</a:t>
            </a:r>
            <a:r>
              <a:rPr lang="en-CA" dirty="0" smtClean="0"/>
              <a:t>);</a:t>
            </a:r>
          </a:p>
          <a:p>
            <a:r>
              <a:rPr lang="en-CA" dirty="0" smtClean="0"/>
              <a:t> move far beyond interdisciplinary to the intellectually energizing spaces of </a:t>
            </a:r>
            <a:r>
              <a:rPr lang="en-CA" b="1" dirty="0" smtClean="0">
                <a:solidFill>
                  <a:schemeClr val="accent1"/>
                </a:solidFill>
              </a:rPr>
              <a:t>transdisciplinarity and integral thinking </a:t>
            </a:r>
            <a:r>
              <a:rPr lang="en-CA" i="1" dirty="0" smtClean="0"/>
              <a:t>(substance); </a:t>
            </a:r>
          </a:p>
          <a:p>
            <a:r>
              <a:rPr lang="en-CA" dirty="0" smtClean="0"/>
              <a:t>embrace celebratory, reflective </a:t>
            </a:r>
            <a:r>
              <a:rPr lang="en-CA" b="1" dirty="0" smtClean="0">
                <a:solidFill>
                  <a:schemeClr val="accent1"/>
                </a:solidFill>
              </a:rPr>
              <a:t>leadership </a:t>
            </a:r>
            <a:r>
              <a:rPr lang="en-CA" dirty="0" smtClean="0"/>
              <a:t>with a focus on human action (ethical, spiritual and authentic) and human as well as intellectual and philosophical capital, rather than conventional management and transactional leadership (</a:t>
            </a:r>
            <a:r>
              <a:rPr lang="en-CA" i="1" dirty="0" smtClean="0"/>
              <a:t>form and substance</a:t>
            </a:r>
            <a:r>
              <a:rPr lang="en-CA" dirty="0" smtClean="0"/>
              <a:t>);  </a:t>
            </a:r>
          </a:p>
          <a:p>
            <a:r>
              <a:rPr lang="en-CA" dirty="0" smtClean="0"/>
              <a:t>choose to focus on the </a:t>
            </a:r>
            <a:r>
              <a:rPr lang="en-CA" b="1" dirty="0" smtClean="0">
                <a:solidFill>
                  <a:schemeClr val="accent1"/>
                </a:solidFill>
              </a:rPr>
              <a:t>human condition, basic human needs </a:t>
            </a:r>
            <a:r>
              <a:rPr lang="en-CA" dirty="0" smtClean="0"/>
              <a:t>and qualities of living rather than just well-being and quality of life (</a:t>
            </a:r>
            <a:r>
              <a:rPr lang="en-CA" i="1" dirty="0" smtClean="0"/>
              <a:t>form</a:t>
            </a:r>
            <a:r>
              <a:rPr lang="en-CA" dirty="0" smtClean="0"/>
              <a:t>);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Examples of diverse thoughts on home economics philosophy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4997152"/>
          </a:xfrm>
        </p:spPr>
        <p:txBody>
          <a:bodyPr>
            <a:noAutofit/>
          </a:bodyPr>
          <a:lstStyle/>
          <a:p>
            <a:r>
              <a:rPr lang="en-CA" sz="2000" dirty="0" smtClean="0"/>
              <a:t>use new </a:t>
            </a:r>
            <a:r>
              <a:rPr lang="en-CA" sz="2000" b="1" dirty="0" smtClean="0">
                <a:solidFill>
                  <a:schemeClr val="accent1"/>
                </a:solidFill>
              </a:rPr>
              <a:t>conceptualizations of </a:t>
            </a:r>
            <a:r>
              <a:rPr lang="en-CA" sz="2000" b="1" i="1" dirty="0" smtClean="0">
                <a:solidFill>
                  <a:schemeClr val="accent1"/>
                </a:solidFill>
              </a:rPr>
              <a:t>the home </a:t>
            </a:r>
            <a:r>
              <a:rPr lang="en-CA" sz="2000" dirty="0" smtClean="0"/>
              <a:t>(the house as a place for humanity and the ascendency of human beings rather than just shelter for individual families) (</a:t>
            </a:r>
            <a:r>
              <a:rPr lang="en-CA" sz="2000" i="1" dirty="0" smtClean="0"/>
              <a:t>form)</a:t>
            </a:r>
            <a:r>
              <a:rPr lang="en-CA" sz="2000" dirty="0" smtClean="0"/>
              <a:t>;  </a:t>
            </a:r>
          </a:p>
          <a:p>
            <a:r>
              <a:rPr lang="en-CA" sz="2000" dirty="0" smtClean="0"/>
              <a:t>consider the concepts of </a:t>
            </a:r>
            <a:r>
              <a:rPr lang="en-CA" sz="2000" b="1" dirty="0" smtClean="0">
                <a:solidFill>
                  <a:schemeClr val="accent1"/>
                </a:solidFill>
              </a:rPr>
              <a:t>wholesight and being-in-the-world </a:t>
            </a:r>
            <a:r>
              <a:rPr lang="en-CA" sz="2000" i="1" dirty="0" smtClean="0"/>
              <a:t>(substance);</a:t>
            </a:r>
          </a:p>
          <a:p>
            <a:r>
              <a:rPr lang="en-CA" sz="2000" dirty="0" smtClean="0"/>
              <a:t>conceive our body of knowledge as </a:t>
            </a:r>
            <a:r>
              <a:rPr lang="en-CA" sz="2000" b="1" dirty="0" smtClean="0">
                <a:solidFill>
                  <a:schemeClr val="accent1"/>
                </a:solidFill>
              </a:rPr>
              <a:t>agent-centered </a:t>
            </a:r>
            <a:r>
              <a:rPr lang="en-CA" sz="2000" dirty="0" smtClean="0"/>
              <a:t>rather than subject- or content-centered (facilitated through communities of practice instead of separate specializations) (</a:t>
            </a:r>
            <a:r>
              <a:rPr lang="en-CA" sz="2000" i="1" dirty="0" smtClean="0"/>
              <a:t>substance)</a:t>
            </a:r>
            <a:r>
              <a:rPr lang="en-CA" sz="2000" dirty="0" smtClean="0"/>
              <a:t>; </a:t>
            </a:r>
          </a:p>
          <a:p>
            <a:r>
              <a:rPr lang="en-CA" sz="2000" dirty="0" smtClean="0"/>
              <a:t>show a newfound respect for </a:t>
            </a:r>
            <a:r>
              <a:rPr lang="en-CA" sz="2000" b="1" dirty="0" smtClean="0">
                <a:solidFill>
                  <a:schemeClr val="accent1"/>
                </a:solidFill>
              </a:rPr>
              <a:t>everyday life</a:t>
            </a:r>
            <a:r>
              <a:rPr lang="en-CA" sz="2000" dirty="0" smtClean="0"/>
              <a:t>, especially how people make sense and meaning within their </a:t>
            </a:r>
            <a:r>
              <a:rPr lang="en-CA" sz="2000" b="1" dirty="0" smtClean="0">
                <a:solidFill>
                  <a:schemeClr val="accent1"/>
                </a:solidFill>
              </a:rPr>
              <a:t>daily life </a:t>
            </a:r>
            <a:r>
              <a:rPr lang="en-CA" sz="2000" dirty="0" smtClean="0"/>
              <a:t>(</a:t>
            </a:r>
            <a:r>
              <a:rPr lang="en-CA" sz="2000" i="1" dirty="0" smtClean="0"/>
              <a:t>form)</a:t>
            </a:r>
            <a:r>
              <a:rPr lang="en-CA" sz="2000" dirty="0" smtClean="0"/>
              <a:t>; </a:t>
            </a:r>
          </a:p>
          <a:p>
            <a:r>
              <a:rPr lang="en-CA" sz="2000" dirty="0" smtClean="0"/>
              <a:t>adopt different notions of what </a:t>
            </a:r>
            <a:r>
              <a:rPr lang="en-CA" sz="2000" b="1" dirty="0" smtClean="0">
                <a:solidFill>
                  <a:schemeClr val="accent1"/>
                </a:solidFill>
              </a:rPr>
              <a:t>competent practice </a:t>
            </a:r>
            <a:r>
              <a:rPr lang="en-CA" sz="2000" dirty="0" smtClean="0"/>
              <a:t>looks like (predicated on sustainability of culture and society, personal and social responsibility, and a willingness to live and manage together) </a:t>
            </a:r>
            <a:r>
              <a:rPr lang="en-CA" sz="2000" i="1" dirty="0" smtClean="0"/>
              <a:t>(substance)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Examples of diverse thoughts on home economics philosophy </a:t>
            </a:r>
            <a:r>
              <a:rPr lang="en-CA" sz="1200" dirty="0" smtClean="0"/>
              <a:t>fini</a:t>
            </a:r>
            <a:endParaRPr lang="en-CA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fontScale="70000" lnSpcReduction="20000"/>
          </a:bodyPr>
          <a:lstStyle/>
          <a:p>
            <a:r>
              <a:rPr lang="en-CA" sz="3000" dirty="0" smtClean="0"/>
              <a:t>accept the idea that everyone on earth has a right to basic </a:t>
            </a:r>
            <a:r>
              <a:rPr lang="en-CA" sz="3000" b="1" i="1" dirty="0" smtClean="0">
                <a:solidFill>
                  <a:schemeClr val="accent1"/>
                </a:solidFill>
              </a:rPr>
              <a:t>education for life competence </a:t>
            </a:r>
            <a:r>
              <a:rPr lang="en-CA" sz="3000" dirty="0" smtClean="0"/>
              <a:t>(a rights-based approach) so as to foster </a:t>
            </a:r>
            <a:r>
              <a:rPr lang="en-CA" sz="3000" b="1" i="1" dirty="0" smtClean="0">
                <a:solidFill>
                  <a:schemeClr val="accent1"/>
                </a:solidFill>
              </a:rPr>
              <a:t>the culture of family life </a:t>
            </a:r>
            <a:r>
              <a:rPr lang="en-CA" sz="3000" i="1" dirty="0" smtClean="0"/>
              <a:t>(form and substance);</a:t>
            </a:r>
          </a:p>
          <a:p>
            <a:r>
              <a:rPr lang="en-CA" sz="3000" dirty="0" smtClean="0"/>
              <a:t>move away from integrated practice to </a:t>
            </a:r>
            <a:r>
              <a:rPr lang="en-CA" sz="3000" b="1" dirty="0" smtClean="0">
                <a:solidFill>
                  <a:schemeClr val="accent1"/>
                </a:solidFill>
              </a:rPr>
              <a:t>integral practice </a:t>
            </a:r>
            <a:r>
              <a:rPr lang="en-CA" sz="3000" dirty="0" smtClean="0"/>
              <a:t>(shift from balance and harmony to a respect for the emergent and healthy tensions that hold things together as they continually evolve in an attempt to see order emerging in chaos</a:t>
            </a:r>
            <a:r>
              <a:rPr lang="en-CA" sz="3000" i="1" dirty="0" smtClean="0"/>
              <a:t>) (substance); </a:t>
            </a:r>
          </a:p>
          <a:p>
            <a:r>
              <a:rPr lang="en-CA" sz="3000" dirty="0" smtClean="0"/>
              <a:t>position the profession </a:t>
            </a:r>
            <a:r>
              <a:rPr lang="en-CA" sz="3000" b="1" dirty="0" smtClean="0">
                <a:solidFill>
                  <a:schemeClr val="accent1"/>
                </a:solidFill>
              </a:rPr>
              <a:t>beyond patriarchy </a:t>
            </a:r>
            <a:r>
              <a:rPr lang="en-CA" sz="3000" i="1" dirty="0" smtClean="0"/>
              <a:t>(substance); </a:t>
            </a:r>
            <a:r>
              <a:rPr lang="en-CA" sz="3000" dirty="0" smtClean="0"/>
              <a:t>and,</a:t>
            </a:r>
          </a:p>
          <a:p>
            <a:r>
              <a:rPr lang="en-CA" sz="3000" dirty="0" smtClean="0"/>
              <a:t>consider the </a:t>
            </a:r>
            <a:r>
              <a:rPr lang="en-CA" sz="3000" b="1" dirty="0" smtClean="0">
                <a:solidFill>
                  <a:schemeClr val="accent1"/>
                </a:solidFill>
              </a:rPr>
              <a:t>restoration of humanity </a:t>
            </a:r>
            <a:r>
              <a:rPr lang="en-CA" sz="3000" dirty="0" smtClean="0"/>
              <a:t>by viewing home economics as a discipline for </a:t>
            </a:r>
            <a:r>
              <a:rPr lang="en-CA" sz="3000" b="1" dirty="0" smtClean="0">
                <a:solidFill>
                  <a:schemeClr val="accent1"/>
                </a:solidFill>
              </a:rPr>
              <a:t>human protection </a:t>
            </a:r>
            <a:r>
              <a:rPr lang="en-CA" sz="3000" dirty="0" smtClean="0"/>
              <a:t>focused on the soundness and fullness of human life and </a:t>
            </a:r>
            <a:r>
              <a:rPr lang="en-CA" sz="3000" b="1" dirty="0" smtClean="0">
                <a:solidFill>
                  <a:schemeClr val="accent1"/>
                </a:solidFill>
              </a:rPr>
              <a:t>existential hope </a:t>
            </a:r>
            <a:r>
              <a:rPr lang="en-CA" sz="3000" dirty="0" smtClean="0"/>
              <a:t>(based on the assumption that the destruction of private life leads to the destruction of the conditions of humans in general) (</a:t>
            </a:r>
            <a:r>
              <a:rPr lang="en-CA" sz="3000" i="1" dirty="0" smtClean="0"/>
              <a:t>form and substance</a:t>
            </a:r>
            <a:r>
              <a:rPr lang="en-CA" sz="3000" dirty="0" smtClean="0"/>
              <a:t>)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143000"/>
          </a:xfrm>
        </p:spPr>
        <p:txBody>
          <a:bodyPr>
            <a:noAutofit/>
          </a:bodyPr>
          <a:lstStyle/>
          <a:p>
            <a:r>
              <a:rPr lang="en-CA" sz="2800" dirty="0" smtClean="0"/>
              <a:t>What would happen to the substance of our philosophy if the </a:t>
            </a:r>
            <a:r>
              <a:rPr lang="en-CA" sz="2800" u="sng" dirty="0" smtClean="0"/>
              <a:t>form</a:t>
            </a:r>
            <a:r>
              <a:rPr lang="en-CA" sz="2800" dirty="0" smtClean="0"/>
              <a:t> of home economics changed?</a:t>
            </a:r>
            <a:endParaRPr lang="en-CA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374904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b="1" dirty="0" smtClean="0"/>
              <a:t>CURRENT FORM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2800" i="1" dirty="0" smtClean="0"/>
              <a:t>Individuals and families (alone and as social institutions) are our </a:t>
            </a:r>
            <a:r>
              <a:rPr lang="en-CA" sz="2800" b="1" i="1" dirty="0" smtClean="0">
                <a:solidFill>
                  <a:schemeClr val="accent6">
                    <a:lumMod val="50000"/>
                  </a:schemeClr>
                </a:solidFill>
              </a:rPr>
              <a:t>focus (reality)</a:t>
            </a:r>
            <a:r>
              <a:rPr lang="en-CA" sz="2800" i="1" dirty="0" smtClean="0"/>
              <a:t>. </a:t>
            </a:r>
            <a:r>
              <a:rPr lang="en-CA" sz="2800" b="1" i="1" dirty="0" smtClean="0">
                <a:solidFill>
                  <a:schemeClr val="accent6">
                    <a:lumMod val="50000"/>
                  </a:schemeClr>
                </a:solidFill>
              </a:rPr>
              <a:t>We come to know about them </a:t>
            </a:r>
            <a:r>
              <a:rPr lang="en-CA" sz="2800" i="1" dirty="0" smtClean="0"/>
              <a:t>by studying their day-to-day lives lived out in their homes and households, shaped by internal and external factors (knowledge). </a:t>
            </a:r>
            <a:r>
              <a:rPr lang="en-CA" sz="2800" b="1" i="1" dirty="0" smtClean="0">
                <a:solidFill>
                  <a:schemeClr val="accent6">
                    <a:lumMod val="50000"/>
                  </a:schemeClr>
                </a:solidFill>
              </a:rPr>
              <a:t>The intent </a:t>
            </a:r>
            <a:r>
              <a:rPr lang="en-CA" sz="2800" i="1" dirty="0" smtClean="0"/>
              <a:t>is to improve, optimize and enhance their well-being and quality of life (values and valued ends).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067944" y="1600200"/>
            <a:ext cx="4618856" cy="50691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b="1" dirty="0" smtClean="0"/>
              <a:t>POSSIBLE NEW FORMS</a:t>
            </a:r>
          </a:p>
          <a:p>
            <a:pPr>
              <a:buNone/>
            </a:pPr>
            <a:endParaRPr lang="en-CA" dirty="0" smtClean="0"/>
          </a:p>
          <a:p>
            <a:r>
              <a:rPr lang="en-CA" sz="3100" dirty="0" smtClean="0"/>
              <a:t>Study individuals and families and their art of everyday living and how this helps the home become the protector of humanity</a:t>
            </a:r>
          </a:p>
          <a:p>
            <a:r>
              <a:rPr lang="en-CA" sz="3100" dirty="0" smtClean="0"/>
              <a:t>Focus on the human family and study how the home performs in the arena that shapes the human condition</a:t>
            </a:r>
          </a:p>
          <a:p>
            <a:r>
              <a:rPr lang="en-CA" sz="3100" dirty="0" smtClean="0"/>
              <a:t>Focus on family as a social institution and how various societies respect (or not) this institution as the cornerstone of humanity</a:t>
            </a:r>
            <a:endParaRPr lang="en-CA"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Home Economics </a:t>
            </a:r>
            <a:r>
              <a:rPr lang="en-CA" u="sng" dirty="0" smtClean="0"/>
              <a:t>is</a:t>
            </a:r>
            <a:r>
              <a:rPr lang="en-CA" dirty="0" smtClean="0"/>
              <a:t> a PROFESSION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200" i="1" dirty="0" smtClean="0"/>
              <a:t>Provides services to society </a:t>
            </a:r>
            <a:r>
              <a:rPr lang="en-CA" sz="3200" dirty="0" smtClean="0"/>
              <a:t>that focus on the home and family for the betterment of humanity (optimize well-being and quality of life)</a:t>
            </a:r>
          </a:p>
          <a:p>
            <a:r>
              <a:rPr lang="en-CA" sz="3200" dirty="0" smtClean="0"/>
              <a:t>The provision of these services involves rigorous and responsible intellectual activity, </a:t>
            </a:r>
            <a:r>
              <a:rPr lang="en-CA" sz="3200" i="1" dirty="0" smtClean="0"/>
              <a:t>especially moral judgements</a:t>
            </a:r>
          </a:p>
          <a:p>
            <a:r>
              <a:rPr lang="en-CA" sz="3200" dirty="0" smtClean="0"/>
              <a:t>Home economists continually </a:t>
            </a:r>
            <a:r>
              <a:rPr lang="en-CA" sz="3200" i="1" dirty="0" smtClean="0"/>
              <a:t>critique existing knowledge</a:t>
            </a:r>
            <a:r>
              <a:rPr lang="en-CA" sz="3200" dirty="0" smtClean="0"/>
              <a:t> to see how (if) it matches the evolving needs of individuals and families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ue\AppData\Local\Microsoft\Windows\Temporary Internet Files\Content.IE5\NK545LEE\MC9003832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301208"/>
            <a:ext cx="1033569" cy="13071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200" dirty="0" smtClean="0"/>
              <a:t>WHY does home economics philosophy matter (both our focus and our approach)?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200" dirty="0" smtClean="0"/>
              <a:t>We are making professional decisions (ethical and moral) about problems facing humanity (lived out in families) that may not have solutions in our lifetime. </a:t>
            </a:r>
          </a:p>
          <a:p>
            <a:r>
              <a:rPr lang="en-CA" sz="3200" dirty="0" smtClean="0"/>
              <a:t>We need deep-rooted ideas about what should guide our mission-oriented practice, which is focused on morally laden, practical, perennial problems faced by families, problems that span generations, but need different solutions. 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Philosophical Mosaic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5482952" cy="5001344"/>
          </a:xfrm>
        </p:spPr>
        <p:txBody>
          <a:bodyPr>
            <a:noAutofit/>
          </a:bodyPr>
          <a:lstStyle/>
          <a:p>
            <a:r>
              <a:rPr lang="en-CA" sz="2000" dirty="0" smtClean="0"/>
              <a:t>We are not isolated islands. We belong to the worldwide profession of home economics, with members practicing in almost 200 countries. Given this contextual professional mosaic, we can anticipate a philosophical mosaic as well. </a:t>
            </a:r>
          </a:p>
          <a:p>
            <a:endParaRPr lang="en-CA" sz="2000" dirty="0" smtClean="0"/>
          </a:p>
          <a:p>
            <a:r>
              <a:rPr lang="en-CA" sz="2000" dirty="0" smtClean="0"/>
              <a:t>Given our moral responsibility to humanity, home economics must continue to (a) engage in collective dialogue about the topic of philosophy(</a:t>
            </a:r>
            <a:r>
              <a:rPr lang="en-CA" sz="2000" dirty="0" err="1" smtClean="0"/>
              <a:t>ies</a:t>
            </a:r>
            <a:r>
              <a:rPr lang="en-CA" sz="2000" dirty="0" smtClean="0"/>
              <a:t>) in practice, and (b) work together to create practice that is consistent with the valued ends of the profession </a:t>
            </a:r>
            <a:r>
              <a:rPr lang="en-CA" sz="2000" i="1" dirty="0" smtClean="0"/>
              <a:t>(philosophical form and substance</a:t>
            </a:r>
            <a:r>
              <a:rPr lang="en-CA" sz="2000" dirty="0" smtClean="0"/>
              <a:t>)</a:t>
            </a:r>
          </a:p>
        </p:txBody>
      </p:sp>
      <p:pic>
        <p:nvPicPr>
          <p:cNvPr id="14338" name="Picture 2" descr="C:\Users\Sue\AppData\Local\Microsoft\Windows\Temporary Internet Files\Content.IE5\XLX3Q05O\MP900443792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28184" y="1412776"/>
            <a:ext cx="2535746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Home Economics is a Profession con’t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Home economists engage in </a:t>
            </a:r>
            <a:r>
              <a:rPr lang="en-CA" sz="2800" i="1" dirty="0" smtClean="0"/>
              <a:t>personal reflection and self-critique</a:t>
            </a:r>
            <a:r>
              <a:rPr lang="en-CA" sz="2800" dirty="0" smtClean="0"/>
              <a:t> to ensure their work is </a:t>
            </a:r>
            <a:r>
              <a:rPr lang="en-CA" sz="2800" i="1" dirty="0" smtClean="0"/>
              <a:t>morally defensible</a:t>
            </a:r>
            <a:r>
              <a:rPr lang="en-CA" sz="2800" dirty="0" smtClean="0"/>
              <a:t>; their intent is to present themselves in such a way that society is </a:t>
            </a:r>
            <a:r>
              <a:rPr lang="en-CA" sz="2800" b="1" dirty="0" smtClean="0"/>
              <a:t>very clear </a:t>
            </a:r>
            <a:r>
              <a:rPr lang="en-CA" sz="2800" dirty="0" smtClean="0"/>
              <a:t>about what the profession offers to society</a:t>
            </a:r>
          </a:p>
          <a:p>
            <a:r>
              <a:rPr lang="en-CA" sz="2800" dirty="0" smtClean="0"/>
              <a:t>Because of the high level of ethical competence and independent, intellectual thought required to practice home economics, the scope and purpose of the profession is necessarily limited; however… the complexity of the knowledge and of practice is not limited, and is, in my opinion, ideally informed by a philosophy(</a:t>
            </a:r>
            <a:r>
              <a:rPr lang="en-CA" sz="2800" dirty="0" err="1" smtClean="0"/>
              <a:t>ies</a:t>
            </a:r>
            <a:r>
              <a:rPr lang="en-CA" sz="2800" dirty="0" smtClean="0"/>
              <a:t>) of practice.</a:t>
            </a:r>
            <a:endParaRPr lang="en-CA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Philosophy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35280" cy="4709160"/>
          </a:xfrm>
        </p:spPr>
        <p:txBody>
          <a:bodyPr/>
          <a:lstStyle/>
          <a:p>
            <a:pPr>
              <a:buNone/>
            </a:pPr>
            <a:r>
              <a:rPr lang="en-CA" sz="4800" dirty="0" smtClean="0"/>
              <a:t>From Greek </a:t>
            </a:r>
            <a:r>
              <a:rPr lang="en-CA" sz="4800" i="1" dirty="0" err="1" smtClean="0"/>
              <a:t>philosophia</a:t>
            </a:r>
            <a:r>
              <a:rPr lang="en-CA" sz="4800" dirty="0" smtClean="0"/>
              <a:t> </a:t>
            </a:r>
          </a:p>
          <a:p>
            <a:pPr>
              <a:buNone/>
            </a:pPr>
            <a:r>
              <a:rPr lang="en-CA" sz="4800" dirty="0" smtClean="0"/>
              <a:t>"love of knowledge, wisdom”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0245" name="Picture 5" descr="C:\Users\Sue\AppData\Local\Microsoft\Windows\Temporary Internet Files\Content.IE5\GDV351E1\MC900233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429000"/>
            <a:ext cx="3888432" cy="316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on </a:t>
            </a:r>
            <a:r>
              <a:rPr lang="en-CA" b="1" dirty="0" smtClean="0">
                <a:solidFill>
                  <a:srgbClr val="FF0000"/>
                </a:solidFill>
              </a:rPr>
              <a:t>P</a:t>
            </a:r>
            <a:r>
              <a:rPr lang="en-CA" dirty="0" smtClean="0"/>
              <a:t>hilosophy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92500" lnSpcReduction="20000"/>
          </a:bodyPr>
          <a:lstStyle/>
          <a:p>
            <a:r>
              <a:rPr lang="en-CA" sz="3200" dirty="0" smtClean="0"/>
              <a:t>Contributes to the other Ps (especially </a:t>
            </a:r>
            <a:r>
              <a:rPr lang="en-CA" sz="3200" i="1" dirty="0" smtClean="0"/>
              <a:t>professionalism and practice) </a:t>
            </a:r>
            <a:r>
              <a:rPr lang="en-CA" sz="3200" dirty="0" smtClean="0"/>
              <a:t>because it offers goals, values and attitudes for which to strive when practicing</a:t>
            </a:r>
          </a:p>
          <a:p>
            <a:r>
              <a:rPr lang="en-CA" sz="3200" dirty="0" smtClean="0"/>
              <a:t>Helps practitioners be aware of </a:t>
            </a:r>
            <a:r>
              <a:rPr lang="en-CA" sz="3200" i="1" dirty="0" smtClean="0"/>
              <a:t>what</a:t>
            </a:r>
            <a:r>
              <a:rPr lang="en-CA" sz="3200" dirty="0" smtClean="0"/>
              <a:t> they are doing and </a:t>
            </a:r>
            <a:r>
              <a:rPr lang="en-CA" sz="3200" i="1" dirty="0" smtClean="0"/>
              <a:t>why </a:t>
            </a:r>
            <a:r>
              <a:rPr lang="en-CA" sz="3200" dirty="0" smtClean="0"/>
              <a:t>they are doing it; helps them better appreciate and understand their </a:t>
            </a:r>
            <a:r>
              <a:rPr lang="en-CA" sz="3200" i="1" dirty="0" smtClean="0"/>
              <a:t>professional actions</a:t>
            </a:r>
          </a:p>
          <a:p>
            <a:r>
              <a:rPr lang="en-CA" sz="3200" dirty="0" smtClean="0"/>
              <a:t>Can be used to help interpret, organize and use information and perspectives while making decisions about practice and taking particular actions (or not)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Role of Philosophies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/>
              <a:t>A </a:t>
            </a:r>
            <a:r>
              <a:rPr lang="en-CA" sz="2800" b="1" i="1" dirty="0" smtClean="0"/>
              <a:t>philosophy of practice </a:t>
            </a:r>
            <a:r>
              <a:rPr lang="en-CA" sz="2800" dirty="0" smtClean="0"/>
              <a:t>helps practitioners make decisions that lead to the formation of ethically consistent, morally defensible practice that impacts the human condition, as shaped by </a:t>
            </a:r>
            <a:r>
              <a:rPr lang="en-CA" sz="2800" i="1" dirty="0" smtClean="0"/>
              <a:t>daily life </a:t>
            </a:r>
            <a:r>
              <a:rPr lang="en-CA" sz="2800" dirty="0" smtClean="0"/>
              <a:t>within homes and families. </a:t>
            </a:r>
          </a:p>
          <a:p>
            <a:endParaRPr lang="en-CA" sz="2800" dirty="0" smtClean="0"/>
          </a:p>
          <a:p>
            <a:r>
              <a:rPr lang="en-CA" sz="2800" dirty="0" smtClean="0"/>
              <a:t>Without a </a:t>
            </a:r>
            <a:r>
              <a:rPr lang="en-CA" sz="2800" i="1" dirty="0" smtClean="0"/>
              <a:t>philosophy of practice</a:t>
            </a:r>
            <a:r>
              <a:rPr lang="en-CA" sz="2800" dirty="0" smtClean="0"/>
              <a:t>, home economists cannot know what is motivating them to make very large decisions with moral overtones (people can be harmed if the wrong decision is made).</a:t>
            </a:r>
            <a:endParaRPr lang="en-C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Philosophies con’t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717504"/>
          </a:xfrm>
        </p:spPr>
        <p:txBody>
          <a:bodyPr>
            <a:normAutofit lnSpcReduction="10000"/>
          </a:bodyPr>
          <a:lstStyle/>
          <a:p>
            <a:r>
              <a:rPr lang="en-CA" sz="3200" b="1" dirty="0" smtClean="0"/>
              <a:t>A philosophy defines 4 Rs of practice:</a:t>
            </a:r>
          </a:p>
          <a:p>
            <a:pPr>
              <a:buNone/>
            </a:pPr>
            <a:endParaRPr lang="en-CA" sz="3200" b="1" dirty="0" smtClean="0"/>
          </a:p>
          <a:p>
            <a:pPr lvl="1"/>
            <a:r>
              <a:rPr lang="en-CA" sz="2800" dirty="0" smtClean="0"/>
              <a:t>The </a:t>
            </a:r>
            <a:r>
              <a:rPr lang="en-CA" sz="2800" b="1" dirty="0" smtClean="0">
                <a:solidFill>
                  <a:srgbClr val="00B0F0"/>
                </a:solidFill>
              </a:rPr>
              <a:t>rules</a:t>
            </a:r>
            <a:r>
              <a:rPr lang="en-CA" sz="2800" b="1" dirty="0" smtClean="0"/>
              <a:t> (principles, values, beliefs, attitudes) </a:t>
            </a:r>
            <a:r>
              <a:rPr lang="en-CA" sz="2800" dirty="0" smtClean="0"/>
              <a:t>of practice</a:t>
            </a:r>
          </a:p>
          <a:p>
            <a:pPr lvl="1"/>
            <a:r>
              <a:rPr lang="en-CA" sz="2800" dirty="0" smtClean="0"/>
              <a:t>The </a:t>
            </a:r>
            <a:r>
              <a:rPr lang="en-CA" sz="2800" b="1" dirty="0" smtClean="0">
                <a:solidFill>
                  <a:srgbClr val="00B0F0"/>
                </a:solidFill>
              </a:rPr>
              <a:t>roles</a:t>
            </a:r>
            <a:r>
              <a:rPr lang="en-CA" sz="2800" dirty="0" smtClean="0"/>
              <a:t> that practitioner must fulfil and respect</a:t>
            </a:r>
          </a:p>
          <a:p>
            <a:pPr lvl="1"/>
            <a:r>
              <a:rPr lang="en-CA" sz="2800" dirty="0" smtClean="0"/>
              <a:t>The </a:t>
            </a:r>
            <a:r>
              <a:rPr lang="en-CA" sz="2800" b="1" dirty="0" smtClean="0">
                <a:solidFill>
                  <a:srgbClr val="00B0F0"/>
                </a:solidFill>
              </a:rPr>
              <a:t>relationships</a:t>
            </a:r>
            <a:r>
              <a:rPr lang="en-CA" sz="2800" dirty="0" smtClean="0"/>
              <a:t> they must manage, lead and mentor</a:t>
            </a:r>
          </a:p>
          <a:p>
            <a:pPr lvl="1"/>
            <a:r>
              <a:rPr lang="en-CA" sz="2800" dirty="0" smtClean="0"/>
              <a:t>The </a:t>
            </a:r>
            <a:r>
              <a:rPr lang="en-CA" sz="2800" b="1" dirty="0" smtClean="0">
                <a:solidFill>
                  <a:srgbClr val="00B0F0"/>
                </a:solidFill>
              </a:rPr>
              <a:t>responsibilities</a:t>
            </a:r>
            <a:r>
              <a:rPr lang="en-CA" sz="2800" dirty="0" smtClean="0">
                <a:solidFill>
                  <a:srgbClr val="00B0F0"/>
                </a:solidFill>
              </a:rPr>
              <a:t> </a:t>
            </a:r>
            <a:r>
              <a:rPr lang="en-CA" sz="2800" dirty="0" smtClean="0"/>
              <a:t>they have for the discipline, the profession and for their ‘clients’ or ‘partners’</a:t>
            </a:r>
            <a:endParaRPr lang="en-CA" sz="2800" dirty="0"/>
          </a:p>
        </p:txBody>
      </p:sp>
      <p:pic>
        <p:nvPicPr>
          <p:cNvPr id="2050" name="Picture 2" descr="C:\Users\Sue\AppData\Local\Microsoft\Windows\Temporary Internet Files\Content.IE5\XFHZO0C8\MC9003685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1584430" cy="158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A philosophy can have both form and substance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 descr="philosophies in home 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7272808" cy="536733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621</TotalTime>
  <Words>2074</Words>
  <Application>Microsoft Office PowerPoint</Application>
  <PresentationFormat>On-screen Show (4:3)</PresentationFormat>
  <Paragraphs>177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Home Economics  Philosophy(ies) </vt:lpstr>
      <vt:lpstr>4 Ps of Any Profession </vt:lpstr>
      <vt:lpstr>Home Economics is a PROFESSION </vt:lpstr>
      <vt:lpstr>Home Economics is a Profession con’t</vt:lpstr>
      <vt:lpstr>Philosophy</vt:lpstr>
      <vt:lpstr>More on Philosophy</vt:lpstr>
      <vt:lpstr>Role of Philosophies</vt:lpstr>
      <vt:lpstr>Philosophies con’t</vt:lpstr>
      <vt:lpstr>                 A philosophy can have both form and substance </vt:lpstr>
      <vt:lpstr>Philosophical Form versus Substance</vt:lpstr>
      <vt:lpstr>Current, Accepted Philosophical Form of Home Economics</vt:lpstr>
      <vt:lpstr>In summary, philosopical Form is the framework for professional action: </vt:lpstr>
      <vt:lpstr>Philosophical Substance of Home Economics (Latin substatia for that which stands under or underlies)</vt:lpstr>
      <vt:lpstr>Substance of long standing home economics philosophy in most parts of the world...</vt:lpstr>
      <vt:lpstr>Evolving philosophical ideas (suggested changes to form and mostly substance)</vt:lpstr>
      <vt:lpstr>These ideas are set out in more detail in my 2006 book, Transformative Practice and at my professional website http://www.consultmcgregor.com </vt:lpstr>
      <vt:lpstr> Various approaches to the substance of home economics philosophy (our unique perspectives on practice with families that underlie our work and our thinking)</vt:lpstr>
      <vt:lpstr>Three approaches to the substance of home economics philosophy con’t</vt:lpstr>
      <vt:lpstr>Summary </vt:lpstr>
      <vt:lpstr>   </vt:lpstr>
      <vt:lpstr>For example… </vt:lpstr>
      <vt:lpstr>And, they ignored other philosophers… a conversation for another day!</vt:lpstr>
      <vt:lpstr>Philosophical Diversity</vt:lpstr>
      <vt:lpstr>Examples of diversity of opinions about what counts as home economics philosophy</vt:lpstr>
      <vt:lpstr>REMINDER</vt:lpstr>
      <vt:lpstr>Examples of diverse thoughts on home economics philosophy</vt:lpstr>
      <vt:lpstr>Examples of diverse thoughts on home economics philosophy</vt:lpstr>
      <vt:lpstr>Examples of diverse thoughts on home economics philosophy fini</vt:lpstr>
      <vt:lpstr>What would happen to the substance of our philosophy if the form of home economics changed?</vt:lpstr>
      <vt:lpstr>WHY does home economics philosophy matter (both our focus and our approach)?</vt:lpstr>
      <vt:lpstr>Philosophical Mosaic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Economics  Philosophical Well-Being</dc:title>
  <dc:creator>Sue</dc:creator>
  <cp:lastModifiedBy>Sue</cp:lastModifiedBy>
  <cp:revision>76</cp:revision>
  <dcterms:created xsi:type="dcterms:W3CDTF">2012-02-20T21:31:54Z</dcterms:created>
  <dcterms:modified xsi:type="dcterms:W3CDTF">2012-04-16T19:53:06Z</dcterms:modified>
</cp:coreProperties>
</file>