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256" r:id="rId2"/>
    <p:sldId id="258" r:id="rId3"/>
    <p:sldId id="259" r:id="rId4"/>
    <p:sldId id="257"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3" r:id="rId24"/>
    <p:sldId id="278" r:id="rId25"/>
    <p:sldId id="279" r:id="rId26"/>
    <p:sldId id="282" r:id="rId27"/>
    <p:sldId id="280" r:id="rId28"/>
    <p:sldId id="281"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1D7B44-DFE5-4E26-BE2A-D0C18E101B29}" type="datetimeFigureOut">
              <a:rPr lang="en-CA" smtClean="0"/>
              <a:t>23/02/2012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EA05C-6BFC-43E9-BEE3-ECC1F5F3D6B3}"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F6221-EF0F-46BA-A705-C2745C510DA4}" type="datetimeFigureOut">
              <a:rPr lang="en-CA" smtClean="0"/>
              <a:t>23/02/2012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D6F69A-0D81-474D-9022-9BA71EFF52D0}" type="slidenum">
              <a:rPr lang="en-CA" smtClean="0"/>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1D6F69A-0D81-474D-9022-9BA71EFF52D0}" type="slidenum">
              <a:rPr lang="en-CA" smtClean="0"/>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37</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A1D6F69A-0D81-474D-9022-9BA71EFF52D0}" type="slidenum">
              <a:rPr lang="en-CA" smtClean="0"/>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9242152-2F9E-460D-BB25-A5CE4B00D117}" type="datetimeFigureOut">
              <a:rPr lang="en-CA" smtClean="0"/>
              <a:t>23/02/2012</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BF8276F-A059-4CBC-836B-B0CAA89D79C1}"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BF8276F-A059-4CBC-836B-B0CAA89D79C1}"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BF8276F-A059-4CBC-836B-B0CAA89D79C1}"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BF8276F-A059-4CBC-836B-B0CAA89D79C1}"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2BF8276F-A059-4CBC-836B-B0CAA89D79C1}"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BF8276F-A059-4CBC-836B-B0CAA89D79C1}"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2BF8276F-A059-4CBC-836B-B0CAA89D79C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2BF8276F-A059-4CBC-836B-B0CAA89D79C1}"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9242152-2F9E-460D-BB25-A5CE4B00D117}" type="datetimeFigureOut">
              <a:rPr lang="en-CA" smtClean="0"/>
              <a:t>23/02/2012</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2BF8276F-A059-4CBC-836B-B0CAA89D79C1}"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9242152-2F9E-460D-BB25-A5CE4B00D117}" type="datetimeFigureOut">
              <a:rPr lang="en-CA" smtClean="0"/>
              <a:t>23/02/2012</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2BF8276F-A059-4CBC-836B-B0CAA89D79C1}"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9242152-2F9E-460D-BB25-A5CE4B00D117}" type="datetimeFigureOut">
              <a:rPr lang="en-CA" smtClean="0"/>
              <a:t>23/02/2012</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BF8276F-A059-4CBC-836B-B0CAA89D79C1}"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9242152-2F9E-460D-BB25-A5CE4B00D117}" type="datetimeFigureOut">
              <a:rPr lang="en-CA" smtClean="0"/>
              <a:t>23/02/2012</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BF8276F-A059-4CBC-836B-B0CAA89D79C1}"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nsultmcgregor.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n.org/millenniumgoals/bkgd.shtml" TargetMode="External"/><Relationship Id="rId7" Type="http://schemas.openxmlformats.org/officeDocument/2006/relationships/hyperlink" Target="http://mdgs.un.org/unsd/mdg/Host.aspx?Content=Products/ProgressReports.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mdgs.un.org/" TargetMode="External"/><Relationship Id="rId5" Type="http://schemas.openxmlformats.org/officeDocument/2006/relationships/hyperlink" Target="http://www.mdgmonitor.org/" TargetMode="External"/><Relationship Id="rId4" Type="http://schemas.openxmlformats.org/officeDocument/2006/relationships/hyperlink" Target="http://www.unmillenniumproject.org/goals/gti.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fhe.org/Brochure_Position-Statements_201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i="1" dirty="0" smtClean="0"/>
              <a:t>New Intellectual Approaches for Home Economics and the Millennium Development </a:t>
            </a:r>
            <a:r>
              <a:rPr lang="en-CA" i="1" dirty="0" smtClean="0"/>
              <a:t>Goals: World Home Economics Day, 2012</a:t>
            </a:r>
            <a:endParaRPr lang="en-CA" dirty="0"/>
          </a:p>
        </p:txBody>
      </p:sp>
      <p:sp>
        <p:nvSpPr>
          <p:cNvPr id="3" name="Subtitle 2"/>
          <p:cNvSpPr>
            <a:spLocks noGrp="1"/>
          </p:cNvSpPr>
          <p:nvPr>
            <p:ph type="subTitle" idx="1"/>
          </p:nvPr>
        </p:nvSpPr>
        <p:spPr/>
        <p:txBody>
          <a:bodyPr>
            <a:normAutofit fontScale="70000" lnSpcReduction="20000"/>
          </a:bodyPr>
          <a:lstStyle/>
          <a:p>
            <a:r>
              <a:rPr lang="en-CA" dirty="0" smtClean="0"/>
              <a:t>Sue L. T. McGregor</a:t>
            </a:r>
          </a:p>
          <a:p>
            <a:r>
              <a:rPr lang="en-CA" dirty="0" smtClean="0"/>
              <a:t>Docent in Home Economics, University of Helsinki</a:t>
            </a:r>
          </a:p>
          <a:p>
            <a:r>
              <a:rPr lang="en-CA" dirty="0" smtClean="0"/>
              <a:t>Mount Saint Vincent University, Halifax NS Canada</a:t>
            </a:r>
          </a:p>
          <a:p>
            <a:r>
              <a:rPr lang="en-CA" dirty="0" smtClean="0">
                <a:hlinkClick r:id="rId3"/>
              </a:rPr>
              <a:t>http://www.consultmcgregor.com</a:t>
            </a:r>
            <a:r>
              <a:rPr lang="en-CA" dirty="0" smtClean="0"/>
              <a:t> </a:t>
            </a:r>
            <a:endParaRPr lang="en-C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400600"/>
          </a:xfrm>
        </p:spPr>
        <p:txBody>
          <a:bodyPr>
            <a:normAutofit lnSpcReduction="10000"/>
          </a:bodyPr>
          <a:lstStyle/>
          <a:p>
            <a:r>
              <a:rPr lang="en-CA" dirty="0" smtClean="0"/>
              <a:t>Without strong families, the MDGs cannot be met or sustained, and families cannot be sustained unless the MDGs are met.</a:t>
            </a:r>
          </a:p>
          <a:p>
            <a:r>
              <a:rPr lang="en-CA" dirty="0" smtClean="0"/>
              <a:t>always be aware of the local challenges faced by individuals and families while being aware of regional and national policies and commitments that might affect how one addresses these local challenges.</a:t>
            </a:r>
          </a:p>
          <a:p>
            <a:r>
              <a:rPr lang="en-CA" dirty="0" smtClean="0"/>
              <a:t>the </a:t>
            </a:r>
            <a:r>
              <a:rPr lang="en-CA" dirty="0" smtClean="0"/>
              <a:t>challenges of everyday life are not one-dimensional; they are </a:t>
            </a:r>
            <a:r>
              <a:rPr lang="en-CA" dirty="0" smtClean="0"/>
              <a:t>complex, integrated </a:t>
            </a:r>
            <a:r>
              <a:rPr lang="en-CA" dirty="0" smtClean="0"/>
              <a:t>and </a:t>
            </a:r>
            <a:r>
              <a:rPr lang="en-CA" dirty="0" smtClean="0"/>
              <a:t>interwoven. </a:t>
            </a:r>
            <a:r>
              <a:rPr lang="en-CA" dirty="0" smtClean="0"/>
              <a:t>W</a:t>
            </a:r>
            <a:r>
              <a:rPr lang="en-CA" dirty="0" smtClean="0"/>
              <a:t>e </a:t>
            </a:r>
            <a:r>
              <a:rPr lang="en-CA" dirty="0" smtClean="0"/>
              <a:t>cannot solve one MDG by ignoring the others because all MDGs impact quality of life; the solution of one MDG involves solving the </a:t>
            </a:r>
            <a:r>
              <a:rPr lang="en-CA" dirty="0" smtClean="0"/>
              <a:t>others.</a:t>
            </a:r>
            <a:endParaRPr lang="en-CA" dirty="0" smtClean="0"/>
          </a:p>
          <a:p>
            <a:endParaRPr lang="en-CA" dirty="0"/>
          </a:p>
        </p:txBody>
      </p:sp>
      <p:sp>
        <p:nvSpPr>
          <p:cNvPr id="3" name="Title 2"/>
          <p:cNvSpPr>
            <a:spLocks noGrp="1"/>
          </p:cNvSpPr>
          <p:nvPr>
            <p:ph type="title"/>
          </p:nvPr>
        </p:nvSpPr>
        <p:spPr>
          <a:xfrm>
            <a:off x="457200" y="274638"/>
            <a:ext cx="8229600" cy="850106"/>
          </a:xfrm>
        </p:spPr>
        <p:txBody>
          <a:bodyPr/>
          <a:lstStyle/>
          <a:p>
            <a:r>
              <a:rPr lang="en-CA" dirty="0" smtClean="0"/>
              <a:t>More detail:</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CA" dirty="0" smtClean="0"/>
              <a:t>Government refers to the body making policy and </a:t>
            </a:r>
            <a:r>
              <a:rPr lang="en-CA" dirty="0" smtClean="0">
                <a:solidFill>
                  <a:srgbClr val="C00000"/>
                </a:solidFill>
              </a:rPr>
              <a:t>governance</a:t>
            </a:r>
            <a:r>
              <a:rPr lang="en-CA" dirty="0" smtClean="0"/>
              <a:t> refers to the processes this body uses to make policy decisions. We must inform these processes from a family perspective</a:t>
            </a:r>
            <a:r>
              <a:rPr lang="en-CA" dirty="0" smtClean="0"/>
              <a:t>.</a:t>
            </a:r>
          </a:p>
          <a:p>
            <a:r>
              <a:rPr lang="en-CA" dirty="0" smtClean="0"/>
              <a:t>support </a:t>
            </a:r>
            <a:r>
              <a:rPr lang="en-CA" dirty="0" smtClean="0">
                <a:solidFill>
                  <a:srgbClr val="C00000"/>
                </a:solidFill>
              </a:rPr>
              <a:t>gender equality </a:t>
            </a:r>
            <a:r>
              <a:rPr lang="en-CA" dirty="0" smtClean="0"/>
              <a:t>while continuing to respect </a:t>
            </a:r>
            <a:r>
              <a:rPr lang="en-CA" dirty="0" smtClean="0">
                <a:solidFill>
                  <a:srgbClr val="C00000"/>
                </a:solidFill>
              </a:rPr>
              <a:t>cultural and familial traditions</a:t>
            </a:r>
            <a:r>
              <a:rPr lang="en-CA" dirty="0" smtClean="0"/>
              <a:t>. A critical balance must be obtained between ensuring cultural understandings of what constitutes a family and liberating and empowering all family members, especially girls and women.</a:t>
            </a:r>
          </a:p>
          <a:p>
            <a:endParaRPr lang="en-CA" dirty="0" smtClean="0"/>
          </a:p>
          <a:p>
            <a:endParaRPr lang="en-CA" dirty="0"/>
          </a:p>
        </p:txBody>
      </p:sp>
      <p:sp>
        <p:nvSpPr>
          <p:cNvPr id="3" name="Title 2"/>
          <p:cNvSpPr>
            <a:spLocks noGrp="1"/>
          </p:cNvSpPr>
          <p:nvPr>
            <p:ph type="title"/>
          </p:nvPr>
        </p:nvSpPr>
        <p:spPr/>
        <p:txBody>
          <a:bodyPr/>
          <a:lstStyle/>
          <a:p>
            <a:r>
              <a:rPr lang="en-CA" dirty="0" smtClean="0"/>
              <a:t>Detail continued</a:t>
            </a: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fontScale="92500" lnSpcReduction="10000"/>
          </a:bodyPr>
          <a:lstStyle/>
          <a:p>
            <a:r>
              <a:rPr lang="en-CA" dirty="0" smtClean="0"/>
              <a:t>reiterate the profound contributions that the </a:t>
            </a:r>
            <a:r>
              <a:rPr lang="en-CA" dirty="0" smtClean="0">
                <a:solidFill>
                  <a:srgbClr val="C00000"/>
                </a:solidFill>
              </a:rPr>
              <a:t>economy of care </a:t>
            </a:r>
            <a:r>
              <a:rPr lang="en-CA" dirty="0" smtClean="0"/>
              <a:t>brings to meeting the MDGs. </a:t>
            </a:r>
            <a:r>
              <a:rPr lang="en-CA" dirty="0" smtClean="0">
                <a:solidFill>
                  <a:srgbClr val="C00000"/>
                </a:solidFill>
              </a:rPr>
              <a:t>Unpaid reproductive work</a:t>
            </a:r>
            <a:r>
              <a:rPr lang="en-CA" dirty="0" smtClean="0"/>
              <a:t>, usually done by </a:t>
            </a:r>
            <a:r>
              <a:rPr lang="en-CA" dirty="0" smtClean="0"/>
              <a:t>women, </a:t>
            </a:r>
            <a:r>
              <a:rPr lang="en-CA" dirty="0" smtClean="0"/>
              <a:t>provides the very foundation for achieving the MDG goals, but tends to be undervalued by most </a:t>
            </a:r>
            <a:r>
              <a:rPr lang="en-CA" dirty="0" smtClean="0"/>
              <a:t>people in governments </a:t>
            </a:r>
            <a:r>
              <a:rPr lang="en-CA" dirty="0" smtClean="0"/>
              <a:t>because it is not paid work (e.g., household maintenance, birthing and raising children, elder care, other family life duties, and volunteer work</a:t>
            </a:r>
            <a:r>
              <a:rPr lang="en-CA" dirty="0" smtClean="0"/>
              <a:t>).</a:t>
            </a:r>
          </a:p>
          <a:p>
            <a:r>
              <a:rPr lang="en-CA" dirty="0" smtClean="0"/>
              <a:t>promote </a:t>
            </a:r>
            <a:r>
              <a:rPr lang="en-CA" dirty="0" smtClean="0">
                <a:solidFill>
                  <a:srgbClr val="C00000"/>
                </a:solidFill>
              </a:rPr>
              <a:t>skills for everyday life as paramount </a:t>
            </a:r>
            <a:r>
              <a:rPr lang="en-CA" dirty="0" smtClean="0"/>
              <a:t>to meeting the MDGs, and lobby for home economics in curricula at all levels (primary, secondary, tertiary and adult/lifelong learning</a:t>
            </a:r>
            <a:r>
              <a:rPr lang="en-CA" dirty="0" smtClean="0"/>
              <a:t>).</a:t>
            </a:r>
          </a:p>
          <a:p>
            <a:endParaRPr lang="en-CA" dirty="0" smtClean="0"/>
          </a:p>
          <a:p>
            <a:endParaRPr lang="en-CA" dirty="0" smtClean="0"/>
          </a:p>
          <a:p>
            <a:endParaRPr lang="en-CA" dirty="0"/>
          </a:p>
        </p:txBody>
      </p:sp>
      <p:sp>
        <p:nvSpPr>
          <p:cNvPr id="3" name="Title 2"/>
          <p:cNvSpPr>
            <a:spLocks noGrp="1"/>
          </p:cNvSpPr>
          <p:nvPr>
            <p:ph type="title"/>
          </p:nvPr>
        </p:nvSpPr>
        <p:spPr/>
        <p:txBody>
          <a:bodyPr/>
          <a:lstStyle/>
          <a:p>
            <a:r>
              <a:rPr lang="en-CA" dirty="0" smtClean="0"/>
              <a:t>Detail </a:t>
            </a:r>
            <a:r>
              <a:rPr lang="en-CA" sz="1400" dirty="0" smtClean="0"/>
              <a:t>fini</a:t>
            </a:r>
            <a:endParaRPr lang="en-CA"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smtClean="0"/>
              <a:t>help people recognize the potential of home economics to help meet the MDGs. We have the ability to recognize MDG-related problems in the household and to bring the voices of everyday life to the policy level.</a:t>
            </a:r>
          </a:p>
          <a:p>
            <a:pPr>
              <a:buNone/>
            </a:pPr>
            <a:endParaRPr lang="en-CA" dirty="0" smtClean="0"/>
          </a:p>
          <a:p>
            <a:r>
              <a:rPr lang="en-CA" dirty="0" smtClean="0"/>
              <a:t>remind </a:t>
            </a:r>
            <a:r>
              <a:rPr lang="en-CA" dirty="0" smtClean="0"/>
              <a:t>policy makers that home economics is about both (a) achieving optimal living and quality of life for families while (b) ensuring sustainability for humanity. Home economics helps people optimize their resource management in sustainable ways, thereby contributing to achievement of the MDGs</a:t>
            </a:r>
            <a:r>
              <a:rPr lang="en-CA" dirty="0" smtClean="0"/>
              <a:t>.</a:t>
            </a:r>
          </a:p>
          <a:p>
            <a:endParaRPr lang="en-CA" dirty="0" smtClean="0"/>
          </a:p>
          <a:p>
            <a:endParaRPr lang="en-CA" dirty="0"/>
          </a:p>
        </p:txBody>
      </p:sp>
      <p:sp>
        <p:nvSpPr>
          <p:cNvPr id="3" name="Title 2"/>
          <p:cNvSpPr>
            <a:spLocks noGrp="1"/>
          </p:cNvSpPr>
          <p:nvPr>
            <p:ph type="title"/>
          </p:nvPr>
        </p:nvSpPr>
        <p:spPr/>
        <p:txBody>
          <a:bodyPr/>
          <a:lstStyle/>
          <a:p>
            <a:r>
              <a:rPr lang="en-CA" dirty="0" smtClean="0"/>
              <a:t>PROMOTE HOME ECONOMICS</a:t>
            </a:r>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HOW DO WE DO THIS?</a:t>
            </a:r>
            <a:endParaRPr lang="en-CA" dirty="0"/>
          </a:p>
        </p:txBody>
      </p:sp>
      <p:sp>
        <p:nvSpPr>
          <p:cNvPr id="5" name="Text Placeholder 4"/>
          <p:cNvSpPr>
            <a:spLocks noGrp="1"/>
          </p:cNvSpPr>
          <p:nvPr>
            <p:ph type="body" idx="1"/>
          </p:nvPr>
        </p:nvSpPr>
        <p:spPr/>
        <p:txBody>
          <a:bodyPr>
            <a:normAutofit lnSpcReduction="10000"/>
          </a:bodyPr>
          <a:lstStyle/>
          <a:p>
            <a:r>
              <a:rPr lang="en-CA" dirty="0" smtClean="0"/>
              <a:t>DRAW ON OLD APPROACHES TO PRACTICE AND BECOME OPEN TO NEW APPROACHES THAT MIRROR THE MDGS</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CA" sz="3600" dirty="0" smtClean="0"/>
              <a:t>interdisciplinarity </a:t>
            </a:r>
          </a:p>
          <a:p>
            <a:r>
              <a:rPr lang="en-CA" sz="3600" dirty="0" smtClean="0"/>
              <a:t>practical, </a:t>
            </a:r>
            <a:r>
              <a:rPr lang="en-CA" sz="3600" dirty="0" smtClean="0"/>
              <a:t>perennial problem </a:t>
            </a:r>
            <a:r>
              <a:rPr lang="en-CA" sz="3600" dirty="0" smtClean="0"/>
              <a:t>solving</a:t>
            </a:r>
          </a:p>
          <a:p>
            <a:r>
              <a:rPr lang="en-CA" sz="3600" dirty="0" smtClean="0"/>
              <a:t>moral </a:t>
            </a:r>
            <a:r>
              <a:rPr lang="en-CA" sz="3600" dirty="0" smtClean="0"/>
              <a:t>value </a:t>
            </a:r>
            <a:r>
              <a:rPr lang="en-CA" sz="3600" dirty="0" smtClean="0"/>
              <a:t>reasoning </a:t>
            </a:r>
          </a:p>
          <a:p>
            <a:r>
              <a:rPr lang="en-CA" sz="3600" dirty="0" smtClean="0"/>
              <a:t>three systems </a:t>
            </a:r>
            <a:r>
              <a:rPr lang="en-CA" sz="3600" dirty="0" smtClean="0"/>
              <a:t>of </a:t>
            </a:r>
            <a:r>
              <a:rPr lang="en-CA" sz="3600" dirty="0" smtClean="0"/>
              <a:t>actions</a:t>
            </a:r>
          </a:p>
          <a:p>
            <a:r>
              <a:rPr lang="en-CA" sz="3600" dirty="0" smtClean="0"/>
              <a:t>family and human ecosystems</a:t>
            </a:r>
          </a:p>
          <a:p>
            <a:r>
              <a:rPr lang="en-CA" sz="3600" dirty="0" smtClean="0"/>
              <a:t>and more… . </a:t>
            </a:r>
            <a:endParaRPr lang="en-CA" sz="3600" dirty="0"/>
          </a:p>
        </p:txBody>
      </p:sp>
      <p:sp>
        <p:nvSpPr>
          <p:cNvPr id="4" name="Title 3"/>
          <p:cNvSpPr>
            <a:spLocks noGrp="1"/>
          </p:cNvSpPr>
          <p:nvPr>
            <p:ph type="title"/>
          </p:nvPr>
        </p:nvSpPr>
        <p:spPr/>
        <p:txBody>
          <a:bodyPr>
            <a:normAutofit fontScale="90000"/>
          </a:bodyPr>
          <a:lstStyle/>
          <a:p>
            <a:r>
              <a:rPr lang="en-CA" dirty="0" smtClean="0"/>
              <a:t>LONG STANDING APPROACHES STILL SERVE US WELL:</a:t>
            </a:r>
            <a:endParaRPr lang="en-CA" dirty="0"/>
          </a:p>
        </p:txBody>
      </p:sp>
      <p:pic>
        <p:nvPicPr>
          <p:cNvPr id="2050" name="Picture 2" descr="C:\Users\Sue\AppData\Local\Microsoft\Windows\Temporary Internet Files\Content.IE5\GDV351E1\MC900441469[1].png"/>
          <p:cNvPicPr>
            <a:picLocks noChangeAspect="1" noChangeArrowheads="1"/>
          </p:cNvPicPr>
          <p:nvPr/>
        </p:nvPicPr>
        <p:blipFill>
          <a:blip r:embed="rId3" cstate="print"/>
          <a:srcRect/>
          <a:stretch>
            <a:fillRect/>
          </a:stretch>
        </p:blipFill>
        <p:spPr bwMode="auto">
          <a:xfrm>
            <a:off x="6401143" y="2348880"/>
            <a:ext cx="2742857" cy="274285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lstStyle/>
          <a:p>
            <a:r>
              <a:rPr lang="en-CA" dirty="0" smtClean="0"/>
              <a:t> </a:t>
            </a:r>
            <a:endParaRPr lang="en-CA" dirty="0"/>
          </a:p>
        </p:txBody>
      </p:sp>
      <p:sp>
        <p:nvSpPr>
          <p:cNvPr id="4" name="Title 3"/>
          <p:cNvSpPr>
            <a:spLocks noGrp="1"/>
          </p:cNvSpPr>
          <p:nvPr>
            <p:ph type="title"/>
          </p:nvPr>
        </p:nvSpPr>
        <p:spPr>
          <a:xfrm>
            <a:off x="228600" y="4865122"/>
            <a:ext cx="8075432" cy="1156166"/>
          </a:xfrm>
        </p:spPr>
        <p:txBody>
          <a:bodyPr>
            <a:normAutofit fontScale="90000"/>
          </a:bodyPr>
          <a:lstStyle/>
          <a:p>
            <a:r>
              <a:rPr lang="en-CA" b="1" dirty="0" smtClean="0"/>
              <a:t>But, the complex, integrated nature of the MDGs, and the deep-level policy work championed by the IFHE position papers, means we need more</a:t>
            </a:r>
            <a:endParaRPr lang="en-CA" b="1" dirty="0"/>
          </a:p>
        </p:txBody>
      </p:sp>
      <p:pic>
        <p:nvPicPr>
          <p:cNvPr id="11" name="Picture Placeholder 10" descr="mdg image.jpg"/>
          <p:cNvPicPr>
            <a:picLocks noGrp="1" noChangeAspect="1"/>
          </p:cNvPicPr>
          <p:nvPr>
            <p:ph type="pic" idx="1"/>
          </p:nvPr>
        </p:nvPicPr>
        <p:blipFill>
          <a:blip r:embed="rId3" cstate="print"/>
          <a:srcRect t="12116" b="12116"/>
          <a:stretch>
            <a:fillRect/>
          </a:stretch>
        </p:blip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481328"/>
            <a:ext cx="8435280" cy="4525963"/>
          </a:xfrm>
        </p:spPr>
        <p:txBody>
          <a:bodyPr>
            <a:normAutofit/>
          </a:bodyPr>
          <a:lstStyle/>
          <a:p>
            <a:r>
              <a:rPr lang="en-CA" sz="5400" dirty="0" smtClean="0">
                <a:solidFill>
                  <a:schemeClr val="accent6">
                    <a:lumMod val="50000"/>
                  </a:schemeClr>
                </a:solidFill>
              </a:rPr>
              <a:t>COMPLEXITY THINKING</a:t>
            </a:r>
          </a:p>
          <a:p>
            <a:endParaRPr lang="en-CA" sz="5400" dirty="0" smtClean="0">
              <a:solidFill>
                <a:schemeClr val="accent6">
                  <a:lumMod val="50000"/>
                </a:schemeClr>
              </a:solidFill>
            </a:endParaRPr>
          </a:p>
          <a:p>
            <a:r>
              <a:rPr lang="en-CA" sz="5400" dirty="0" smtClean="0">
                <a:solidFill>
                  <a:schemeClr val="accent6">
                    <a:lumMod val="50000"/>
                  </a:schemeClr>
                </a:solidFill>
              </a:rPr>
              <a:t>INTEGRAL THINKING</a:t>
            </a:r>
          </a:p>
          <a:p>
            <a:endParaRPr lang="en-CA" sz="5400" dirty="0" smtClean="0">
              <a:solidFill>
                <a:schemeClr val="accent6">
                  <a:lumMod val="50000"/>
                </a:schemeClr>
              </a:solidFill>
            </a:endParaRPr>
          </a:p>
          <a:p>
            <a:r>
              <a:rPr lang="en-CA" sz="5400" dirty="0" smtClean="0">
                <a:solidFill>
                  <a:schemeClr val="accent6">
                    <a:lumMod val="50000"/>
                  </a:schemeClr>
                </a:solidFill>
              </a:rPr>
              <a:t>TRANSDISCIPLINARITY</a:t>
            </a:r>
            <a:endParaRPr lang="en-CA" sz="5400" dirty="0">
              <a:solidFill>
                <a:schemeClr val="accent6">
                  <a:lumMod val="50000"/>
                </a:schemeClr>
              </a:solidFill>
            </a:endParaRPr>
          </a:p>
        </p:txBody>
      </p:sp>
      <p:sp>
        <p:nvSpPr>
          <p:cNvPr id="5" name="Title 4"/>
          <p:cNvSpPr>
            <a:spLocks noGrp="1"/>
          </p:cNvSpPr>
          <p:nvPr>
            <p:ph type="title"/>
          </p:nvPr>
        </p:nvSpPr>
        <p:spPr/>
        <p:txBody>
          <a:bodyPr>
            <a:normAutofit fontScale="90000"/>
          </a:bodyPr>
          <a:lstStyle/>
          <a:p>
            <a:r>
              <a:rPr lang="en-CA" dirty="0" smtClean="0"/>
              <a:t>Three new intellectual approaches</a:t>
            </a:r>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92500" lnSpcReduction="10000"/>
          </a:bodyPr>
          <a:lstStyle/>
          <a:p>
            <a:r>
              <a:rPr lang="en-CA" dirty="0" smtClean="0"/>
              <a:t>Complexity theory introduces a new set of assumptions that can underpin home economics initiatives: complexity, change and evolution, adaptation, </a:t>
            </a:r>
            <a:r>
              <a:rPr lang="en-CA" dirty="0" smtClean="0"/>
              <a:t>emergence</a:t>
            </a:r>
            <a:r>
              <a:rPr lang="en-CA" dirty="0" smtClean="0"/>
              <a:t>, nonequilibrium, chaos and tensions, patterns and networks, and holistic, synergistic interconnections and relations between individual and aggregate agents. </a:t>
            </a:r>
            <a:endParaRPr lang="en-CA" dirty="0" smtClean="0"/>
          </a:p>
          <a:p>
            <a:r>
              <a:rPr lang="en-CA" dirty="0" smtClean="0"/>
              <a:t>Especially</a:t>
            </a:r>
            <a:r>
              <a:rPr lang="en-CA" dirty="0" smtClean="0"/>
              <a:t>, a </a:t>
            </a:r>
            <a:r>
              <a:rPr lang="en-CA" dirty="0" smtClean="0">
                <a:solidFill>
                  <a:srgbClr val="C00000"/>
                </a:solidFill>
              </a:rPr>
              <a:t>self-organizing family system </a:t>
            </a:r>
            <a:r>
              <a:rPr lang="en-CA" dirty="0" smtClean="0"/>
              <a:t>(self-directed, regroups, reorganizes) increases </a:t>
            </a:r>
            <a:r>
              <a:rPr lang="en-CA" dirty="0" smtClean="0"/>
              <a:t>in complexity without being guided or managed from an outside source. It becomes self-determining and empowered</a:t>
            </a:r>
            <a:endParaRPr lang="en-CA" dirty="0"/>
          </a:p>
        </p:txBody>
      </p:sp>
      <p:sp>
        <p:nvSpPr>
          <p:cNvPr id="3" name="Title 2"/>
          <p:cNvSpPr>
            <a:spLocks noGrp="1"/>
          </p:cNvSpPr>
          <p:nvPr>
            <p:ph type="title"/>
          </p:nvPr>
        </p:nvSpPr>
        <p:spPr/>
        <p:txBody>
          <a:bodyPr/>
          <a:lstStyle/>
          <a:p>
            <a:r>
              <a:rPr lang="en-CA" dirty="0" smtClean="0"/>
              <a:t>COMPLEXITY THINKING</a:t>
            </a:r>
            <a:endParaRPr lang="en-C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507288" cy="5188032"/>
          </a:xfrm>
        </p:spPr>
        <p:txBody>
          <a:bodyPr>
            <a:normAutofit fontScale="92500"/>
          </a:bodyPr>
          <a:lstStyle/>
          <a:p>
            <a:r>
              <a:rPr lang="en-CA" dirty="0" smtClean="0"/>
              <a:t>Complex Adaptive System (CAS) consists of parts (agents or people) that form a system (team or group) and that system shows complex behaviour while it keeps adapting to a changing environment. Other examples of CAS are brains, bee hives, bacteria, immune systems, the Internet, gardens, cities</a:t>
            </a:r>
          </a:p>
          <a:p>
            <a:r>
              <a:rPr lang="en-CA" dirty="0" smtClean="0">
                <a:solidFill>
                  <a:srgbClr val="C00000"/>
                </a:solidFill>
              </a:rPr>
              <a:t>CAS </a:t>
            </a:r>
            <a:r>
              <a:rPr lang="en-CA" b="1" dirty="0" smtClean="0">
                <a:solidFill>
                  <a:srgbClr val="C00000"/>
                </a:solidFill>
              </a:rPr>
              <a:t>are complex </a:t>
            </a:r>
            <a:r>
              <a:rPr lang="en-CA" dirty="0" smtClean="0">
                <a:solidFill>
                  <a:srgbClr val="C00000"/>
                </a:solidFill>
              </a:rPr>
              <a:t>because </a:t>
            </a:r>
            <a:r>
              <a:rPr lang="en-CA" dirty="0" smtClean="0"/>
              <a:t>of: both stabilizing and reinforcing feedback loops, both multiple and opposing causes per effect, time delays between cause and effect, the property of emergence, and the MANY relationships, both known and unknown that make the CAS unpredictable and complicated</a:t>
            </a:r>
          </a:p>
          <a:p>
            <a:endParaRPr lang="en-CA" dirty="0" smtClean="0"/>
          </a:p>
          <a:p>
            <a:pPr>
              <a:buNone/>
            </a:pPr>
            <a:endParaRPr lang="en-CA" dirty="0"/>
          </a:p>
        </p:txBody>
      </p:sp>
      <p:sp>
        <p:nvSpPr>
          <p:cNvPr id="3" name="Title 2"/>
          <p:cNvSpPr>
            <a:spLocks noGrp="1"/>
          </p:cNvSpPr>
          <p:nvPr>
            <p:ph type="title"/>
          </p:nvPr>
        </p:nvSpPr>
        <p:spPr/>
        <p:txBody>
          <a:bodyPr/>
          <a:lstStyle/>
          <a:p>
            <a:r>
              <a:rPr lang="en-CA" dirty="0" smtClean="0"/>
              <a:t>Complexity thinking con’t</a:t>
            </a:r>
            <a:endParaRPr lang="en-CA" dirty="0"/>
          </a:p>
        </p:txBody>
      </p:sp>
      <p:pic>
        <p:nvPicPr>
          <p:cNvPr id="3074" name="Picture 2" descr="C:\Users\Sue\AppData\Local\Microsoft\Windows\Temporary Internet Files\Content.IE5\XLX3Q05O\MM900300511[1].gif"/>
          <p:cNvPicPr>
            <a:picLocks noChangeAspect="1" noChangeArrowheads="1" noCrop="1"/>
          </p:cNvPicPr>
          <p:nvPr/>
        </p:nvPicPr>
        <p:blipFill>
          <a:blip r:embed="rId3" cstate="print"/>
          <a:srcRect/>
          <a:stretch>
            <a:fillRect/>
          </a:stretch>
        </p:blipFill>
        <p:spPr bwMode="auto">
          <a:xfrm>
            <a:off x="8420100" y="2996952"/>
            <a:ext cx="723900" cy="7715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UN-millennium-declaration-2000.jpg"/>
          <p:cNvPicPr>
            <a:picLocks noGrp="1" noChangeAspect="1"/>
          </p:cNvPicPr>
          <p:nvPr>
            <p:ph idx="1"/>
          </p:nvPr>
        </p:nvPicPr>
        <p:blipFill>
          <a:blip r:embed="rId3" cstate="print"/>
          <a:stretch>
            <a:fillRect/>
          </a:stretch>
        </p:blipFill>
        <p:spPr>
          <a:xfrm>
            <a:off x="1187623" y="1700808"/>
            <a:ext cx="7320813" cy="4392488"/>
          </a:xfrm>
        </p:spPr>
      </p:pic>
      <p:sp>
        <p:nvSpPr>
          <p:cNvPr id="3" name="Title 2"/>
          <p:cNvSpPr>
            <a:spLocks noGrp="1"/>
          </p:cNvSpPr>
          <p:nvPr>
            <p:ph type="title"/>
          </p:nvPr>
        </p:nvSpPr>
        <p:spPr/>
        <p:txBody>
          <a:bodyPr>
            <a:normAutofit fontScale="90000"/>
          </a:bodyPr>
          <a:lstStyle/>
          <a:p>
            <a:r>
              <a:rPr lang="en-CA" dirty="0" smtClean="0"/>
              <a:t>2000 </a:t>
            </a:r>
            <a:r>
              <a:rPr lang="en-CA" i="1" dirty="0" smtClean="0"/>
              <a:t>UN Millennial Declaration</a:t>
            </a:r>
            <a:r>
              <a:rPr lang="en-CA" dirty="0" smtClean="0"/>
              <a:t>, signed by 192 states</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ue\AppData\Local\Microsoft\Windows\Temporary Internet Files\Content.IE5\FJS5AQWJ\MP900437207[1].jpg"/>
          <p:cNvPicPr>
            <a:picLocks noChangeAspect="1" noChangeArrowheads="1"/>
          </p:cNvPicPr>
          <p:nvPr/>
        </p:nvPicPr>
        <p:blipFill>
          <a:blip r:embed="rId3" cstate="print">
            <a:lum bright="23000" contrast="-21000"/>
          </a:blip>
          <a:srcRect/>
          <a:stretch>
            <a:fillRect/>
          </a:stretch>
        </p:blipFill>
        <p:spPr bwMode="auto">
          <a:xfrm>
            <a:off x="1371600" y="228600"/>
            <a:ext cx="6400800" cy="6400800"/>
          </a:xfrm>
          <a:prstGeom prst="rect">
            <a:avLst/>
          </a:prstGeom>
          <a:noFill/>
        </p:spPr>
      </p:pic>
      <p:sp>
        <p:nvSpPr>
          <p:cNvPr id="2" name="Content Placeholder 1"/>
          <p:cNvSpPr>
            <a:spLocks noGrp="1"/>
          </p:cNvSpPr>
          <p:nvPr>
            <p:ph idx="1"/>
          </p:nvPr>
        </p:nvSpPr>
        <p:spPr>
          <a:xfrm>
            <a:off x="457200" y="1481329"/>
            <a:ext cx="8229600" cy="4683975"/>
          </a:xfrm>
        </p:spPr>
        <p:txBody>
          <a:bodyPr>
            <a:normAutofit fontScale="92500" lnSpcReduction="10000"/>
          </a:bodyPr>
          <a:lstStyle/>
          <a:p>
            <a:r>
              <a:rPr lang="en-CA" dirty="0" smtClean="0"/>
              <a:t>In CAS, people are never just observers. Their presence alone influences the system. They can influence the other agents, relationships, environments, boundaries</a:t>
            </a:r>
            <a:r>
              <a:rPr lang="en-CA" dirty="0" smtClean="0"/>
              <a:t>.</a:t>
            </a:r>
          </a:p>
          <a:p>
            <a:endParaRPr lang="en-CA" dirty="0" smtClean="0"/>
          </a:p>
          <a:p>
            <a:r>
              <a:rPr lang="en-CA" dirty="0" smtClean="0"/>
              <a:t>Complexity </a:t>
            </a:r>
            <a:r>
              <a:rPr lang="en-CA" dirty="0" smtClean="0"/>
              <a:t>theory proposes that in a CAS, the agents constantly act, act with and react to what other agents are doing. The overall behaviour of the complex adaptive </a:t>
            </a:r>
            <a:r>
              <a:rPr lang="en-CA" b="1" dirty="0" smtClean="0"/>
              <a:t>system</a:t>
            </a:r>
            <a:r>
              <a:rPr lang="en-CA" dirty="0" smtClean="0"/>
              <a:t> is the result of a huge number of decisions made</a:t>
            </a:r>
            <a:r>
              <a:rPr lang="en-CA" i="1" dirty="0" smtClean="0"/>
              <a:t> every moment by many individual </a:t>
            </a:r>
            <a:r>
              <a:rPr lang="en-CA" b="1" i="1" dirty="0" smtClean="0"/>
              <a:t>agents</a:t>
            </a:r>
            <a:r>
              <a:rPr lang="en-CA" i="1" dirty="0" smtClean="0"/>
              <a:t>, acting on local information.</a:t>
            </a:r>
          </a:p>
          <a:p>
            <a:endParaRPr lang="en-CA" dirty="0"/>
          </a:p>
        </p:txBody>
      </p:sp>
      <p:sp>
        <p:nvSpPr>
          <p:cNvPr id="3" name="Title 2"/>
          <p:cNvSpPr>
            <a:spLocks noGrp="1"/>
          </p:cNvSpPr>
          <p:nvPr>
            <p:ph type="title"/>
          </p:nvPr>
        </p:nvSpPr>
        <p:spPr/>
        <p:txBody>
          <a:bodyPr/>
          <a:lstStyle/>
          <a:p>
            <a:r>
              <a:rPr lang="en-CA" dirty="0" smtClean="0"/>
              <a:t>Complexity thinking con’t</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92500"/>
          </a:bodyPr>
          <a:lstStyle/>
          <a:p>
            <a:r>
              <a:rPr lang="en-CA" dirty="0" smtClean="0"/>
              <a:t>It helps us assume </a:t>
            </a:r>
            <a:r>
              <a:rPr lang="en-CA" dirty="0" smtClean="0"/>
              <a:t>that people can </a:t>
            </a:r>
            <a:r>
              <a:rPr lang="en-CA" dirty="0" smtClean="0">
                <a:solidFill>
                  <a:srgbClr val="C00000"/>
                </a:solidFill>
              </a:rPr>
              <a:t>self-organize</a:t>
            </a:r>
            <a:r>
              <a:rPr lang="en-CA" dirty="0" smtClean="0"/>
              <a:t> (reorganize and regroup) and change their approach to life and living, especially as they grapple with the global problems reflected in the MDGs: poverty, water and sanitation, schooling, health pandemics, climate change</a:t>
            </a:r>
            <a:r>
              <a:rPr lang="en-CA" i="1" dirty="0" smtClean="0"/>
              <a:t> </a:t>
            </a:r>
            <a:endParaRPr lang="en-CA" i="1" dirty="0" smtClean="0"/>
          </a:p>
          <a:p>
            <a:r>
              <a:rPr lang="en-CA" dirty="0" smtClean="0"/>
              <a:t>Note that anything that is not constrained </a:t>
            </a:r>
            <a:r>
              <a:rPr lang="en-CA" b="1" dirty="0" smtClean="0"/>
              <a:t>will</a:t>
            </a:r>
            <a:r>
              <a:rPr lang="en-CA" dirty="0" smtClean="0"/>
              <a:t> self-organize. </a:t>
            </a:r>
            <a:r>
              <a:rPr lang="en-CA" dirty="0" smtClean="0">
                <a:solidFill>
                  <a:srgbClr val="C00000"/>
                </a:solidFill>
              </a:rPr>
              <a:t>This means home economics has to help families become self-directed instead of dependent. Achieving the MDGs depends upon this! </a:t>
            </a:r>
            <a:r>
              <a:rPr lang="en-CA" dirty="0" smtClean="0"/>
              <a:t>Families need to be free to act, not be constrained.</a:t>
            </a:r>
            <a:endParaRPr lang="en-CA" dirty="0" smtClean="0"/>
          </a:p>
          <a:p>
            <a:endParaRPr lang="en-CA" dirty="0"/>
          </a:p>
        </p:txBody>
      </p:sp>
      <p:sp>
        <p:nvSpPr>
          <p:cNvPr id="3" name="Title 2"/>
          <p:cNvSpPr>
            <a:spLocks noGrp="1"/>
          </p:cNvSpPr>
          <p:nvPr>
            <p:ph type="title"/>
          </p:nvPr>
        </p:nvSpPr>
        <p:spPr/>
        <p:txBody>
          <a:bodyPr/>
          <a:lstStyle/>
          <a:p>
            <a:r>
              <a:rPr lang="en-CA" dirty="0" smtClean="0"/>
              <a:t>Complexity thinking fini</a:t>
            </a:r>
            <a:endParaRPr lang="en-CA" dirty="0"/>
          </a:p>
        </p:txBody>
      </p:sp>
      <p:pic>
        <p:nvPicPr>
          <p:cNvPr id="4" name="Picture 3" descr="mdg image.jpg"/>
          <p:cNvPicPr>
            <a:picLocks noChangeAspect="1"/>
          </p:cNvPicPr>
          <p:nvPr/>
        </p:nvPicPr>
        <p:blipFill>
          <a:blip r:embed="rId3" cstate="print"/>
          <a:stretch>
            <a:fillRect/>
          </a:stretch>
        </p:blipFill>
        <p:spPr>
          <a:xfrm>
            <a:off x="7020272" y="188640"/>
            <a:ext cx="1921396" cy="128093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An </a:t>
            </a:r>
            <a:r>
              <a:rPr lang="en-CA" dirty="0" smtClean="0"/>
              <a:t>integral vision assumes people will try to touch all bases, try to respect and learn from many perspectives as they problem solve life’s </a:t>
            </a:r>
            <a:r>
              <a:rPr lang="en-CA" dirty="0" smtClean="0"/>
              <a:t>dilemmas, especially those presented by the MDGs</a:t>
            </a:r>
          </a:p>
          <a:p>
            <a:r>
              <a:rPr lang="en-CA" dirty="0" smtClean="0"/>
              <a:t>I use Ken Wilber’s approach to integral thinking. It is called </a:t>
            </a:r>
            <a:r>
              <a:rPr lang="en-CA" b="1" dirty="0" smtClean="0"/>
              <a:t>AQAL</a:t>
            </a:r>
            <a:r>
              <a:rPr lang="en-CA" dirty="0" smtClean="0"/>
              <a:t> – all quadrants, all levels. There are four quadrants to his theory and many, many levels. Today, I focus on the quadrants.</a:t>
            </a:r>
            <a:endParaRPr lang="en-CA" dirty="0"/>
          </a:p>
        </p:txBody>
      </p:sp>
      <p:sp>
        <p:nvSpPr>
          <p:cNvPr id="3" name="Title 2"/>
          <p:cNvSpPr>
            <a:spLocks noGrp="1"/>
          </p:cNvSpPr>
          <p:nvPr>
            <p:ph type="title"/>
          </p:nvPr>
        </p:nvSpPr>
        <p:spPr/>
        <p:txBody>
          <a:bodyPr>
            <a:noAutofit/>
          </a:bodyPr>
          <a:lstStyle/>
          <a:p>
            <a:r>
              <a:rPr lang="en-CA" sz="2400" dirty="0" smtClean="0"/>
              <a:t>INTEGRAL THINKING: </a:t>
            </a:r>
            <a:r>
              <a:rPr lang="en-CA" sz="2400" dirty="0" smtClean="0"/>
              <a:t>To achieve the MDG goals, home economists need an approach that respects </a:t>
            </a:r>
            <a:r>
              <a:rPr lang="en-CA" sz="2400" i="1" dirty="0" smtClean="0"/>
              <a:t>consciousness and many perspectives</a:t>
            </a:r>
            <a:r>
              <a:rPr lang="en-CA" sz="2400" dirty="0" smtClean="0"/>
              <a:t>. </a:t>
            </a:r>
            <a:endParaRPr lang="en-CA"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QAL image.jpg"/>
          <p:cNvPicPr>
            <a:picLocks noGrp="1" noChangeAspect="1"/>
          </p:cNvPicPr>
          <p:nvPr>
            <p:ph idx="1"/>
          </p:nvPr>
        </p:nvPicPr>
        <p:blipFill>
          <a:blip r:embed="rId3" cstate="print"/>
          <a:stretch>
            <a:fillRect/>
          </a:stretch>
        </p:blipFill>
        <p:spPr>
          <a:xfrm>
            <a:off x="2012373" y="1481138"/>
            <a:ext cx="5119253" cy="4525962"/>
          </a:xfrm>
        </p:spPr>
      </p:pic>
      <p:sp>
        <p:nvSpPr>
          <p:cNvPr id="3" name="Title 2"/>
          <p:cNvSpPr>
            <a:spLocks noGrp="1"/>
          </p:cNvSpPr>
          <p:nvPr>
            <p:ph type="title"/>
          </p:nvPr>
        </p:nvSpPr>
        <p:spPr/>
        <p:txBody>
          <a:bodyPr/>
          <a:lstStyle/>
          <a:p>
            <a:r>
              <a:rPr lang="en-CA" dirty="0" smtClean="0"/>
              <a:t>Four integral quadrants</a:t>
            </a:r>
            <a:endParaRPr lang="en-CA" dirty="0"/>
          </a:p>
        </p:txBody>
      </p:sp>
      <p:sp>
        <p:nvSpPr>
          <p:cNvPr id="5" name="Rectangle 4"/>
          <p:cNvSpPr/>
          <p:nvPr/>
        </p:nvSpPr>
        <p:spPr>
          <a:xfrm>
            <a:off x="5076056" y="6237312"/>
            <a:ext cx="3262432" cy="369332"/>
          </a:xfrm>
          <a:prstGeom prst="rect">
            <a:avLst/>
          </a:prstGeom>
        </p:spPr>
        <p:txBody>
          <a:bodyPr wrap="none">
            <a:spAutoFit/>
          </a:bodyPr>
          <a:lstStyle/>
          <a:p>
            <a:r>
              <a:rPr lang="en-CA" dirty="0" smtClean="0"/>
              <a:t>http://www.tanasaler.com/</a:t>
            </a:r>
            <a:endParaRPr lang="en-C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qal simple.jpg"/>
          <p:cNvPicPr>
            <a:picLocks noGrp="1" noChangeAspect="1"/>
          </p:cNvPicPr>
          <p:nvPr>
            <p:ph idx="1"/>
          </p:nvPr>
        </p:nvPicPr>
        <p:blipFill>
          <a:blip r:embed="rId3" cstate="print"/>
          <a:stretch>
            <a:fillRect/>
          </a:stretch>
        </p:blipFill>
        <p:spPr>
          <a:xfrm>
            <a:off x="251520" y="188640"/>
            <a:ext cx="8496944" cy="6523168"/>
          </a:xfrm>
        </p:spPr>
      </p:pic>
      <p:sp>
        <p:nvSpPr>
          <p:cNvPr id="3" name="Title 2"/>
          <p:cNvSpPr>
            <a:spLocks noGrp="1"/>
          </p:cNvSpPr>
          <p:nvPr>
            <p:ph type="title"/>
          </p:nvPr>
        </p:nvSpPr>
        <p:spPr>
          <a:xfrm>
            <a:off x="323528" y="476672"/>
            <a:ext cx="8229600" cy="346050"/>
          </a:xfrm>
        </p:spPr>
        <p:txBody>
          <a:bodyPr>
            <a:normAutofit fontScale="90000"/>
          </a:bodyPr>
          <a:lstStyle/>
          <a:p>
            <a:r>
              <a:rPr lang="en-CA" dirty="0" smtClean="0"/>
              <a:t> </a:t>
            </a:r>
            <a:endParaRPr lang="en-C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124744"/>
            <a:ext cx="8229600" cy="5400600"/>
          </a:xfrm>
        </p:spPr>
        <p:txBody>
          <a:bodyPr>
            <a:normAutofit fontScale="92500" lnSpcReduction="20000"/>
          </a:bodyPr>
          <a:lstStyle/>
          <a:p>
            <a:r>
              <a:rPr lang="en-CA" dirty="0" smtClean="0"/>
              <a:t>These </a:t>
            </a:r>
            <a:r>
              <a:rPr lang="en-CA" dirty="0" smtClean="0"/>
              <a:t>four perspectives of life stem </a:t>
            </a:r>
            <a:r>
              <a:rPr lang="en-CA" dirty="0" smtClean="0"/>
              <a:t>from the inner self, the physical self, the community, and the collection of world </a:t>
            </a:r>
            <a:r>
              <a:rPr lang="en-CA" dirty="0" smtClean="0"/>
              <a:t>systems. Wilber refers </a:t>
            </a:r>
            <a:r>
              <a:rPr lang="en-CA" dirty="0" smtClean="0"/>
              <a:t>to these as the </a:t>
            </a:r>
            <a:r>
              <a:rPr lang="en-CA" dirty="0" smtClean="0">
                <a:solidFill>
                  <a:srgbClr val="C00000"/>
                </a:solidFill>
              </a:rPr>
              <a:t>whole </a:t>
            </a:r>
            <a:r>
              <a:rPr lang="en-CA" dirty="0" smtClean="0">
                <a:solidFill>
                  <a:srgbClr val="C00000"/>
                </a:solidFill>
              </a:rPr>
              <a:t>or integral approach to </a:t>
            </a:r>
            <a:r>
              <a:rPr lang="en-CA" dirty="0" smtClean="0">
                <a:solidFill>
                  <a:srgbClr val="C00000"/>
                </a:solidFill>
              </a:rPr>
              <a:t>life. </a:t>
            </a:r>
          </a:p>
          <a:p>
            <a:r>
              <a:rPr lang="en-CA" dirty="0" smtClean="0"/>
              <a:t>It is imperative that people learn to find the patterns that connect all of </a:t>
            </a:r>
            <a:r>
              <a:rPr lang="en-CA" dirty="0" smtClean="0"/>
              <a:t>these four elements </a:t>
            </a:r>
            <a:r>
              <a:rPr lang="en-CA" dirty="0" smtClean="0"/>
              <a:t>instead of falling back on what is comfortable and standing in just </a:t>
            </a:r>
            <a:r>
              <a:rPr lang="en-CA" b="1" dirty="0" smtClean="0"/>
              <a:t>one</a:t>
            </a:r>
            <a:r>
              <a:rPr lang="en-CA" dirty="0" smtClean="0"/>
              <a:t> quadrant. Indeed, standing in one quadrant (e.g., the </a:t>
            </a:r>
            <a:r>
              <a:rPr lang="en-CA" i="1" dirty="0" smtClean="0"/>
              <a:t>scientific</a:t>
            </a:r>
            <a:r>
              <a:rPr lang="en-CA" dirty="0" smtClean="0"/>
              <a:t>, empirical upper </a:t>
            </a:r>
            <a:r>
              <a:rPr lang="en-CA" dirty="0" smtClean="0"/>
              <a:t>right) results </a:t>
            </a:r>
            <a:r>
              <a:rPr lang="en-CA" dirty="0" smtClean="0"/>
              <a:t>in an </a:t>
            </a:r>
            <a:r>
              <a:rPr lang="en-CA" b="1" dirty="0" smtClean="0"/>
              <a:t>imbalanced, flat, one-dimensional</a:t>
            </a:r>
            <a:r>
              <a:rPr lang="en-CA" dirty="0" smtClean="0"/>
              <a:t> approach to life, living, and leadership. The same can be said for </a:t>
            </a:r>
            <a:r>
              <a:rPr lang="en-CA" dirty="0" smtClean="0"/>
              <a:t>viewing an MDG from (</a:t>
            </a:r>
            <a:r>
              <a:rPr lang="en-CA" dirty="0" smtClean="0"/>
              <a:t>a) </a:t>
            </a:r>
            <a:r>
              <a:rPr lang="en-CA" dirty="0" smtClean="0"/>
              <a:t>lower </a:t>
            </a:r>
            <a:r>
              <a:rPr lang="en-CA" dirty="0" smtClean="0"/>
              <a:t>left </a:t>
            </a:r>
            <a:r>
              <a:rPr lang="en-CA" i="1" dirty="0" smtClean="0"/>
              <a:t>morality</a:t>
            </a:r>
            <a:r>
              <a:rPr lang="en-CA" dirty="0" smtClean="0"/>
              <a:t>, shared </a:t>
            </a:r>
            <a:r>
              <a:rPr lang="en-CA" dirty="0" smtClean="0"/>
              <a:t>norms, </a:t>
            </a:r>
            <a:r>
              <a:rPr lang="en-CA" dirty="0" smtClean="0"/>
              <a:t>(b) </a:t>
            </a:r>
            <a:r>
              <a:rPr lang="en-CA" dirty="0" smtClean="0"/>
              <a:t>upper </a:t>
            </a:r>
            <a:r>
              <a:rPr lang="en-CA" dirty="0" smtClean="0"/>
              <a:t>left inner-self, </a:t>
            </a:r>
            <a:r>
              <a:rPr lang="en-CA" i="1" dirty="0" smtClean="0"/>
              <a:t>art</a:t>
            </a:r>
            <a:r>
              <a:rPr lang="en-CA" dirty="0" smtClean="0"/>
              <a:t>ful </a:t>
            </a:r>
            <a:r>
              <a:rPr lang="en-CA" dirty="0" smtClean="0"/>
              <a:t>self-expression, </a:t>
            </a:r>
            <a:r>
              <a:rPr lang="en-CA" dirty="0" smtClean="0"/>
              <a:t>and (c) </a:t>
            </a:r>
            <a:r>
              <a:rPr lang="en-CA" dirty="0" smtClean="0"/>
              <a:t>lower </a:t>
            </a:r>
            <a:r>
              <a:rPr lang="en-CA" dirty="0" smtClean="0"/>
              <a:t>right web of life, complex systems, empirical </a:t>
            </a:r>
            <a:r>
              <a:rPr lang="en-CA" dirty="0" smtClean="0"/>
              <a:t>quadrants. </a:t>
            </a:r>
            <a:endParaRPr lang="en-CA" dirty="0" smtClean="0"/>
          </a:p>
          <a:p>
            <a:endParaRPr lang="en-CA" dirty="0" smtClean="0">
              <a:solidFill>
                <a:srgbClr val="C00000"/>
              </a:solidFill>
            </a:endParaRPr>
          </a:p>
        </p:txBody>
      </p:sp>
      <p:sp>
        <p:nvSpPr>
          <p:cNvPr id="3" name="Title 2"/>
          <p:cNvSpPr>
            <a:spLocks noGrp="1"/>
          </p:cNvSpPr>
          <p:nvPr>
            <p:ph type="title"/>
          </p:nvPr>
        </p:nvSpPr>
        <p:spPr/>
        <p:txBody>
          <a:bodyPr>
            <a:normAutofit fontScale="90000"/>
          </a:bodyPr>
          <a:lstStyle/>
          <a:p>
            <a:r>
              <a:rPr lang="en-CA" dirty="0" smtClean="0"/>
              <a:t>Ken Wilber’s integral approach to life</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770984" cy="5260040"/>
          </a:xfrm>
        </p:spPr>
        <p:txBody>
          <a:bodyPr>
            <a:normAutofit fontScale="92500" lnSpcReduction="20000"/>
          </a:bodyPr>
          <a:lstStyle/>
          <a:p>
            <a:r>
              <a:rPr lang="en-CA" dirty="0" smtClean="0"/>
              <a:t>Leaving </a:t>
            </a:r>
            <a:r>
              <a:rPr lang="en-CA" dirty="0" smtClean="0"/>
              <a:t>out any of these quadrants yields an </a:t>
            </a:r>
            <a:r>
              <a:rPr lang="en-CA" b="1" dirty="0" smtClean="0"/>
              <a:t>incomplete picture of reality. Too much is missed,</a:t>
            </a:r>
            <a:r>
              <a:rPr lang="en-CA" dirty="0" smtClean="0"/>
              <a:t> compromising one’s ability to deal with the complexity of life. </a:t>
            </a:r>
            <a:endParaRPr lang="en-CA" dirty="0" smtClean="0"/>
          </a:p>
          <a:p>
            <a:r>
              <a:rPr lang="en-CA" dirty="0" smtClean="0"/>
              <a:t>A </a:t>
            </a:r>
            <a:r>
              <a:rPr lang="en-CA" dirty="0" smtClean="0"/>
              <a:t>main assumption of integral thinking is that as soon as people begin looking through the integral lens, everything has the potential to come into focus. Once that lens turns and </a:t>
            </a:r>
            <a:r>
              <a:rPr lang="en-CA" b="1" dirty="0" smtClean="0"/>
              <a:t>clicks,</a:t>
            </a:r>
            <a:r>
              <a:rPr lang="en-CA" dirty="0" smtClean="0"/>
              <a:t> people gain clarity and are able to make better decisions for the future. </a:t>
            </a:r>
          </a:p>
          <a:p>
            <a:endParaRPr lang="en-CA" dirty="0"/>
          </a:p>
        </p:txBody>
      </p:sp>
      <p:sp>
        <p:nvSpPr>
          <p:cNvPr id="3" name="Title 2"/>
          <p:cNvSpPr>
            <a:spLocks noGrp="1"/>
          </p:cNvSpPr>
          <p:nvPr>
            <p:ph type="title"/>
          </p:nvPr>
        </p:nvSpPr>
        <p:spPr/>
        <p:txBody>
          <a:bodyPr>
            <a:normAutofit fontScale="90000"/>
          </a:bodyPr>
          <a:lstStyle/>
          <a:p>
            <a:r>
              <a:rPr lang="en-CA" dirty="0" smtClean="0"/>
              <a:t>The integral lens on complex problems</a:t>
            </a:r>
            <a:endParaRPr lang="en-CA" dirty="0"/>
          </a:p>
        </p:txBody>
      </p:sp>
      <p:pic>
        <p:nvPicPr>
          <p:cNvPr id="5122" name="Picture 2" descr="C:\Users\Sue\AppData\Local\Microsoft\Windows\Temporary Internet Files\Content.IE5\UHWYK6HG\MP900426527[1].jpg"/>
          <p:cNvPicPr>
            <a:picLocks noChangeAspect="1" noChangeArrowheads="1"/>
          </p:cNvPicPr>
          <p:nvPr/>
        </p:nvPicPr>
        <p:blipFill>
          <a:blip r:embed="rId3" cstate="print"/>
          <a:srcRect/>
          <a:stretch>
            <a:fillRect/>
          </a:stretch>
        </p:blipFill>
        <p:spPr bwMode="auto">
          <a:xfrm flipH="1">
            <a:off x="6407696" y="1772816"/>
            <a:ext cx="2736304" cy="424847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34880" cy="4525963"/>
          </a:xfrm>
        </p:spPr>
        <p:txBody>
          <a:bodyPr>
            <a:normAutofit fontScale="92500"/>
          </a:bodyPr>
          <a:lstStyle/>
          <a:p>
            <a:r>
              <a:rPr lang="en-CA" dirty="0" smtClean="0"/>
              <a:t>From an integral stance, the goal of home economists would be to help people problem solve in such a way that mind (I), matter (It), meaning (We) and the web of life (Its) are all taken into account, or at least be aware that while acting in one quadrant, the other three realities exist. </a:t>
            </a:r>
            <a:endParaRPr lang="en-CA" dirty="0" smtClean="0"/>
          </a:p>
          <a:p>
            <a:endParaRPr lang="en-CA" dirty="0"/>
          </a:p>
        </p:txBody>
      </p:sp>
      <p:sp>
        <p:nvSpPr>
          <p:cNvPr id="3" name="Title 2"/>
          <p:cNvSpPr>
            <a:spLocks noGrp="1"/>
          </p:cNvSpPr>
          <p:nvPr>
            <p:ph type="title"/>
          </p:nvPr>
        </p:nvSpPr>
        <p:spPr/>
        <p:txBody>
          <a:bodyPr/>
          <a:lstStyle/>
          <a:p>
            <a:r>
              <a:rPr lang="en-CA" dirty="0" smtClean="0"/>
              <a:t>Stand in all four quads</a:t>
            </a:r>
            <a:endParaRPr lang="en-CA" dirty="0"/>
          </a:p>
        </p:txBody>
      </p:sp>
      <p:pic>
        <p:nvPicPr>
          <p:cNvPr id="4" name="Picture 3" descr="aqal standing in four.jpg"/>
          <p:cNvPicPr>
            <a:picLocks noChangeAspect="1"/>
          </p:cNvPicPr>
          <p:nvPr/>
        </p:nvPicPr>
        <p:blipFill>
          <a:blip r:embed="rId3" cstate="print"/>
          <a:stretch>
            <a:fillRect/>
          </a:stretch>
        </p:blipFill>
        <p:spPr>
          <a:xfrm>
            <a:off x="5120735" y="1628800"/>
            <a:ext cx="4023265" cy="453650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72008"/>
          </a:xfrm>
        </p:spPr>
        <p:txBody>
          <a:bodyPr>
            <a:normAutofit fontScale="92500"/>
          </a:bodyPr>
          <a:lstStyle/>
          <a:p>
            <a:r>
              <a:rPr lang="en-CA" dirty="0" smtClean="0"/>
              <a:t>The intent is to teach people to be as comprehensive, inclusive, and caring as possible, striving for deep clarity of their situation and the wider context. </a:t>
            </a:r>
            <a:endParaRPr lang="en-CA" dirty="0" smtClean="0"/>
          </a:p>
          <a:p>
            <a:r>
              <a:rPr lang="en-CA" dirty="0" smtClean="0"/>
              <a:t>Rather </a:t>
            </a:r>
            <a:r>
              <a:rPr lang="en-CA" dirty="0" smtClean="0"/>
              <a:t>than excluding points of </a:t>
            </a:r>
            <a:r>
              <a:rPr lang="en-CA" dirty="0" smtClean="0"/>
              <a:t>view, </a:t>
            </a:r>
            <a:r>
              <a:rPr lang="en-CA" dirty="0" smtClean="0"/>
              <a:t>people would strive to adopt all views that are useful for dealing with their current dilemma and do so by looking for things they would otherwise </a:t>
            </a:r>
            <a:r>
              <a:rPr lang="en-CA" dirty="0" smtClean="0"/>
              <a:t>ignore</a:t>
            </a:r>
          </a:p>
          <a:p>
            <a:r>
              <a:rPr lang="en-CA" dirty="0" smtClean="0"/>
              <a:t>The MDGs are complex and interconnected. </a:t>
            </a:r>
            <a:r>
              <a:rPr lang="en-CA" dirty="0" smtClean="0"/>
              <a:t>A </a:t>
            </a:r>
            <a:r>
              <a:rPr lang="en-CA" dirty="0" smtClean="0"/>
              <a:t>complex world requires a complex lens on the world in order to be as </a:t>
            </a:r>
            <a:r>
              <a:rPr lang="en-CA" dirty="0" smtClean="0"/>
              <a:t>inclusive as </a:t>
            </a:r>
            <a:r>
              <a:rPr lang="en-CA" dirty="0" smtClean="0"/>
              <a:t>possible; that is the promise of the </a:t>
            </a:r>
            <a:r>
              <a:rPr lang="en-CA" dirty="0" smtClean="0"/>
              <a:t>integral approach. </a:t>
            </a:r>
            <a:endParaRPr lang="en-CA" dirty="0" smtClean="0">
              <a:solidFill>
                <a:srgbClr val="C00000"/>
              </a:solidFill>
            </a:endParaRPr>
          </a:p>
          <a:p>
            <a:endParaRPr lang="en-CA" dirty="0"/>
          </a:p>
        </p:txBody>
      </p:sp>
      <p:sp>
        <p:nvSpPr>
          <p:cNvPr id="3" name="Title 2"/>
          <p:cNvSpPr>
            <a:spLocks noGrp="1"/>
          </p:cNvSpPr>
          <p:nvPr>
            <p:ph type="title"/>
          </p:nvPr>
        </p:nvSpPr>
        <p:spPr/>
        <p:txBody>
          <a:bodyPr/>
          <a:lstStyle/>
          <a:p>
            <a:r>
              <a:rPr lang="en-CA" dirty="0" smtClean="0"/>
              <a:t>Integral thinking </a:t>
            </a:r>
            <a:r>
              <a:rPr lang="en-CA" sz="1400" dirty="0" smtClean="0"/>
              <a:t>fini</a:t>
            </a:r>
            <a:endParaRPr lang="en-CA" sz="1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We are all familiar with the concept of home economics being </a:t>
            </a:r>
            <a:r>
              <a:rPr lang="en-CA" b="1" dirty="0" smtClean="0"/>
              <a:t>interdisciplinary</a:t>
            </a:r>
            <a:r>
              <a:rPr lang="en-CA" dirty="0" smtClean="0"/>
              <a:t>. This means we work with and draw from other disciplines, within the university system. Solving the MDGs necessitates taking down the boundaries among many disciplines and between the university system and the rest of the world. This is what transdisciplinarity lets us do – solve the problems of the world faced by all of humanity – as set out in the MDGs</a:t>
            </a:r>
            <a:endParaRPr lang="en-CA" dirty="0"/>
          </a:p>
        </p:txBody>
      </p:sp>
      <p:sp>
        <p:nvSpPr>
          <p:cNvPr id="3" name="Title 2"/>
          <p:cNvSpPr>
            <a:spLocks noGrp="1"/>
          </p:cNvSpPr>
          <p:nvPr>
            <p:ph type="title"/>
          </p:nvPr>
        </p:nvSpPr>
        <p:spPr/>
        <p:txBody>
          <a:bodyPr/>
          <a:lstStyle/>
          <a:p>
            <a:r>
              <a:rPr lang="en-CA" dirty="0" smtClean="0"/>
              <a:t>TRANSDISCIPLINARITY</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sz="4000" dirty="0" smtClean="0"/>
              <a:t>It is based on six fundamental </a:t>
            </a:r>
            <a:r>
              <a:rPr lang="en-CA" sz="4000" b="1" dirty="0" smtClean="0">
                <a:solidFill>
                  <a:schemeClr val="accent4">
                    <a:lumMod val="75000"/>
                  </a:schemeClr>
                </a:solidFill>
              </a:rPr>
              <a:t>values</a:t>
            </a:r>
          </a:p>
          <a:p>
            <a:r>
              <a:rPr lang="en-CA" sz="4000" dirty="0" smtClean="0"/>
              <a:t>In order to translate these values into actions, it contains five key </a:t>
            </a:r>
            <a:r>
              <a:rPr lang="en-CA" sz="4000" b="1" dirty="0" smtClean="0">
                <a:solidFill>
                  <a:schemeClr val="accent4">
                    <a:lumMod val="75000"/>
                  </a:schemeClr>
                </a:solidFill>
              </a:rPr>
              <a:t>objectives</a:t>
            </a:r>
          </a:p>
          <a:p>
            <a:r>
              <a:rPr lang="en-CA" sz="4000" dirty="0" smtClean="0"/>
              <a:t>The UN </a:t>
            </a:r>
            <a:r>
              <a:rPr lang="en-CA" sz="4000" i="1" dirty="0" smtClean="0"/>
              <a:t>work agenda</a:t>
            </a:r>
            <a:r>
              <a:rPr lang="en-CA" sz="4000" dirty="0" smtClean="0"/>
              <a:t> (until 2015) involves achievement of eight </a:t>
            </a:r>
            <a:r>
              <a:rPr lang="en-CA" sz="4000" b="1" dirty="0" smtClean="0">
                <a:solidFill>
                  <a:schemeClr val="accent4">
                    <a:lumMod val="75000"/>
                  </a:schemeClr>
                </a:solidFill>
              </a:rPr>
              <a:t>goals</a:t>
            </a:r>
            <a:endParaRPr lang="en-CA" sz="4000" b="1" dirty="0">
              <a:solidFill>
                <a:schemeClr val="accent4">
                  <a:lumMod val="75000"/>
                </a:schemeClr>
              </a:solidFill>
            </a:endParaRPr>
          </a:p>
        </p:txBody>
      </p:sp>
      <p:sp>
        <p:nvSpPr>
          <p:cNvPr id="3" name="Title 2"/>
          <p:cNvSpPr>
            <a:spLocks noGrp="1"/>
          </p:cNvSpPr>
          <p:nvPr>
            <p:ph type="title"/>
          </p:nvPr>
        </p:nvSpPr>
        <p:spPr/>
        <p:txBody>
          <a:bodyPr/>
          <a:lstStyle/>
          <a:p>
            <a:r>
              <a:rPr lang="en-CA" dirty="0" smtClean="0"/>
              <a:t>UN Millennial Declaration</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ansdis and other dis.gif"/>
          <p:cNvPicPr>
            <a:picLocks noGrp="1" noChangeAspect="1"/>
          </p:cNvPicPr>
          <p:nvPr>
            <p:ph idx="1"/>
          </p:nvPr>
        </p:nvPicPr>
        <p:blipFill>
          <a:blip r:embed="rId3" cstate="print"/>
          <a:stretch>
            <a:fillRect/>
          </a:stretch>
        </p:blipFill>
        <p:spPr>
          <a:xfrm>
            <a:off x="1403648" y="1484783"/>
            <a:ext cx="6552728" cy="5279449"/>
          </a:xfrm>
        </p:spPr>
      </p:pic>
      <p:sp>
        <p:nvSpPr>
          <p:cNvPr id="3" name="Title 2"/>
          <p:cNvSpPr>
            <a:spLocks noGrp="1"/>
          </p:cNvSpPr>
          <p:nvPr>
            <p:ph type="title"/>
          </p:nvPr>
        </p:nvSpPr>
        <p:spPr/>
        <p:txBody>
          <a:bodyPr>
            <a:noAutofit/>
          </a:bodyPr>
          <a:lstStyle/>
          <a:p>
            <a:r>
              <a:rPr lang="en-CA" sz="1800" dirty="0" smtClean="0"/>
              <a:t>Moving to trans (means zigzagging back and forth crisscrossing, border crossing, going beyond </a:t>
            </a:r>
            <a:r>
              <a:rPr lang="en-CA" sz="1800" dirty="0" smtClean="0"/>
              <a:t>borders): Focus on </a:t>
            </a:r>
            <a:r>
              <a:rPr lang="en-CA" sz="1800" dirty="0" smtClean="0"/>
              <a:t>a </a:t>
            </a:r>
            <a:r>
              <a:rPr lang="en-CA" sz="1800" i="1" dirty="0" smtClean="0">
                <a:solidFill>
                  <a:srgbClr val="7030A0"/>
                </a:solidFill>
              </a:rPr>
              <a:t>complex</a:t>
            </a:r>
            <a:r>
              <a:rPr lang="en-CA" sz="1800" dirty="0" smtClean="0">
                <a:solidFill>
                  <a:srgbClr val="7030A0"/>
                </a:solidFill>
              </a:rPr>
              <a:t> </a:t>
            </a:r>
            <a:r>
              <a:rPr lang="en-CA" sz="1800" dirty="0" smtClean="0"/>
              <a:t>issue such as pollution or hunger both within </a:t>
            </a:r>
            <a:r>
              <a:rPr lang="en-CA" sz="1800" u="sng" dirty="0" smtClean="0"/>
              <a:t>and beyond </a:t>
            </a:r>
            <a:r>
              <a:rPr lang="en-CA" sz="1800" dirty="0" smtClean="0"/>
              <a:t>discipline boundaries with the possibility of </a:t>
            </a:r>
            <a:r>
              <a:rPr lang="en-CA" sz="1800" i="1" dirty="0" smtClean="0">
                <a:solidFill>
                  <a:srgbClr val="7030A0"/>
                </a:solidFill>
              </a:rPr>
              <a:t>integrating </a:t>
            </a:r>
            <a:r>
              <a:rPr lang="en-CA" sz="1800" dirty="0" smtClean="0"/>
              <a:t>new </a:t>
            </a:r>
            <a:r>
              <a:rPr lang="en-CA" sz="1800" dirty="0" smtClean="0"/>
              <a:t>perspectives. </a:t>
            </a:r>
            <a:endParaRPr lang="en-CA" sz="1800" dirty="0"/>
          </a:p>
        </p:txBody>
      </p:sp>
      <p:pic>
        <p:nvPicPr>
          <p:cNvPr id="6146" name="Picture 2" descr="C:\Users\Sue\AppData\Local\Microsoft\Windows\Temporary Internet Files\Content.IE5\RCUJOHGE\MC900441950[1].wmf"/>
          <p:cNvPicPr>
            <a:picLocks noChangeAspect="1" noChangeArrowheads="1"/>
          </p:cNvPicPr>
          <p:nvPr/>
        </p:nvPicPr>
        <p:blipFill>
          <a:blip r:embed="rId4" cstate="print"/>
          <a:srcRect/>
          <a:stretch>
            <a:fillRect/>
          </a:stretch>
        </p:blipFill>
        <p:spPr bwMode="auto">
          <a:xfrm>
            <a:off x="7092280" y="4725144"/>
            <a:ext cx="1797050" cy="1016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Entails new notions of:</a:t>
            </a:r>
            <a:endParaRPr lang="en-CA"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251520" y="1052736"/>
            <a:ext cx="8892480" cy="564129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16024"/>
          </a:xfrm>
        </p:spPr>
        <p:txBody>
          <a:bodyPr>
            <a:normAutofit fontScale="92500" lnSpcReduction="10000"/>
          </a:bodyPr>
          <a:lstStyle/>
          <a:p>
            <a:r>
              <a:rPr lang="en-CA" b="1" dirty="0" smtClean="0">
                <a:solidFill>
                  <a:srgbClr val="7030A0"/>
                </a:solidFill>
              </a:rPr>
              <a:t>emergent and complex</a:t>
            </a:r>
            <a:r>
              <a:rPr lang="en-CA" dirty="0" smtClean="0"/>
              <a:t>, focused on moral obligations and on shared, joint responsibly for the world and each other. </a:t>
            </a:r>
            <a:endParaRPr lang="en-CA" dirty="0" smtClean="0"/>
          </a:p>
          <a:p>
            <a:r>
              <a:rPr lang="en-CA" dirty="0" smtClean="0"/>
              <a:t>Rather </a:t>
            </a:r>
            <a:r>
              <a:rPr lang="en-CA" dirty="0" smtClean="0"/>
              <a:t>than just facts and information, people would be taught to value </a:t>
            </a:r>
            <a:r>
              <a:rPr lang="en-CA" b="1" dirty="0" smtClean="0">
                <a:solidFill>
                  <a:srgbClr val="7030A0"/>
                </a:solidFill>
              </a:rPr>
              <a:t>evolving</a:t>
            </a:r>
            <a:r>
              <a:rPr lang="en-CA" dirty="0" smtClean="0"/>
              <a:t> relationships </a:t>
            </a:r>
            <a:r>
              <a:rPr lang="en-CA" dirty="0" smtClean="0"/>
              <a:t>and to look for patterns of </a:t>
            </a:r>
            <a:r>
              <a:rPr lang="en-CA" dirty="0" smtClean="0"/>
              <a:t>likeminded </a:t>
            </a:r>
            <a:r>
              <a:rPr lang="en-CA" dirty="0" smtClean="0"/>
              <a:t>or divergent </a:t>
            </a:r>
            <a:r>
              <a:rPr lang="en-CA" dirty="0" smtClean="0"/>
              <a:t>thinking</a:t>
            </a:r>
          </a:p>
          <a:p>
            <a:r>
              <a:rPr lang="en-CA" dirty="0" smtClean="0"/>
              <a:t>In </a:t>
            </a:r>
            <a:r>
              <a:rPr lang="en-CA" dirty="0" smtClean="0"/>
              <a:t>this context, everything is </a:t>
            </a:r>
            <a:r>
              <a:rPr lang="en-CA" b="1" dirty="0" smtClean="0">
                <a:solidFill>
                  <a:srgbClr val="7030A0"/>
                </a:solidFill>
              </a:rPr>
              <a:t>in-formation</a:t>
            </a:r>
            <a:r>
              <a:rPr lang="en-CA" dirty="0" smtClean="0"/>
              <a:t>, changing due to the </a:t>
            </a:r>
            <a:r>
              <a:rPr lang="en-CA" b="1" dirty="0" smtClean="0">
                <a:solidFill>
                  <a:srgbClr val="7030A0"/>
                </a:solidFill>
              </a:rPr>
              <a:t>synergy (energy) </a:t>
            </a:r>
            <a:r>
              <a:rPr lang="en-CA" dirty="0" smtClean="0"/>
              <a:t>created when people jointly problem solve or ponder the nuances and complexities </a:t>
            </a:r>
            <a:r>
              <a:rPr lang="en-CA" dirty="0" smtClean="0"/>
              <a:t>of the </a:t>
            </a:r>
            <a:r>
              <a:rPr lang="en-CA" dirty="0" smtClean="0"/>
              <a:t>21</a:t>
            </a:r>
            <a:r>
              <a:rPr lang="en-CA" baseline="30000" dirty="0" smtClean="0"/>
              <a:t>st</a:t>
            </a:r>
            <a:r>
              <a:rPr lang="en-CA" dirty="0" smtClean="0"/>
              <a:t> century. The complex knowledge that is created is </a:t>
            </a:r>
            <a:r>
              <a:rPr lang="en-CA" b="1" dirty="0" smtClean="0">
                <a:solidFill>
                  <a:srgbClr val="7030A0"/>
                </a:solidFill>
              </a:rPr>
              <a:t>alive</a:t>
            </a:r>
            <a:r>
              <a:rPr lang="en-CA" b="1" dirty="0" smtClean="0">
                <a:solidFill>
                  <a:srgbClr val="7030A0"/>
                </a:solidFill>
              </a:rPr>
              <a:t>, dynamic, </a:t>
            </a:r>
            <a:r>
              <a:rPr lang="en-CA" b="1" dirty="0" smtClean="0">
                <a:solidFill>
                  <a:srgbClr val="7030A0"/>
                </a:solidFill>
              </a:rPr>
              <a:t>forever changing</a:t>
            </a:r>
            <a:r>
              <a:rPr lang="en-CA" dirty="0" smtClean="0"/>
              <a:t>, never static.</a:t>
            </a:r>
          </a:p>
          <a:p>
            <a:endParaRPr lang="en-CA" dirty="0"/>
          </a:p>
        </p:txBody>
      </p:sp>
      <p:sp>
        <p:nvSpPr>
          <p:cNvPr id="3" name="Title 2"/>
          <p:cNvSpPr>
            <a:spLocks noGrp="1"/>
          </p:cNvSpPr>
          <p:nvPr>
            <p:ph type="title"/>
          </p:nvPr>
        </p:nvSpPr>
        <p:spPr/>
        <p:txBody>
          <a:bodyPr>
            <a:normAutofit fontScale="90000"/>
          </a:bodyPr>
          <a:lstStyle/>
          <a:p>
            <a:r>
              <a:rPr lang="en-CA" dirty="0" smtClean="0"/>
              <a:t>Knowledge required to achieve MDGs</a:t>
            </a:r>
            <a:endParaRPr lang="en-CA"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196752"/>
            <a:ext cx="8640960" cy="5661248"/>
          </a:xfrm>
        </p:spPr>
        <p:txBody>
          <a:bodyPr>
            <a:normAutofit fontScale="85000" lnSpcReduction="20000"/>
          </a:bodyPr>
          <a:lstStyle/>
          <a:p>
            <a:r>
              <a:rPr lang="en-CA" dirty="0" smtClean="0"/>
              <a:t>What </a:t>
            </a:r>
            <a:r>
              <a:rPr lang="en-CA" dirty="0" smtClean="0"/>
              <a:t>counts as reality would expand from just </a:t>
            </a:r>
            <a:r>
              <a:rPr lang="en-CA" dirty="0" smtClean="0"/>
              <a:t>one discipline to </a:t>
            </a:r>
            <a:r>
              <a:rPr lang="en-CA" dirty="0" smtClean="0"/>
              <a:t>include </a:t>
            </a:r>
            <a:r>
              <a:rPr lang="en-CA" b="1" dirty="0" smtClean="0">
                <a:solidFill>
                  <a:srgbClr val="7030A0"/>
                </a:solidFill>
              </a:rPr>
              <a:t>many </a:t>
            </a:r>
            <a:r>
              <a:rPr lang="en-CA" b="1" dirty="0" smtClean="0">
                <a:solidFill>
                  <a:srgbClr val="7030A0"/>
                </a:solidFill>
              </a:rPr>
              <a:t>levels of reality</a:t>
            </a:r>
            <a:r>
              <a:rPr lang="en-CA" dirty="0" smtClean="0"/>
              <a:t> (within and beyond disciplines): </a:t>
            </a:r>
            <a:r>
              <a:rPr lang="en-CA" dirty="0" smtClean="0"/>
              <a:t>economic, political, historical, social, ecological, spiritual, cultural and </a:t>
            </a:r>
            <a:r>
              <a:rPr lang="en-CA" dirty="0" smtClean="0"/>
              <a:t>aesthetic spheres of life. Knowledge and perspectives from all of these spheres is needed to address the MDGs.</a:t>
            </a:r>
          </a:p>
          <a:p>
            <a:r>
              <a:rPr lang="en-CA" dirty="0" smtClean="0"/>
              <a:t>Solutions </a:t>
            </a:r>
            <a:r>
              <a:rPr lang="en-CA" dirty="0" smtClean="0"/>
              <a:t>to the </a:t>
            </a:r>
            <a:r>
              <a:rPr lang="en-CA" dirty="0" smtClean="0"/>
              <a:t>complex problems reflected </a:t>
            </a:r>
            <a:r>
              <a:rPr lang="en-CA" dirty="0" smtClean="0"/>
              <a:t>in the MDGs are best solved by a </a:t>
            </a:r>
            <a:r>
              <a:rPr lang="en-CA" b="1" dirty="0" smtClean="0">
                <a:solidFill>
                  <a:srgbClr val="7030A0"/>
                </a:solidFill>
              </a:rPr>
              <a:t>meeting of the minds at the borders </a:t>
            </a:r>
            <a:r>
              <a:rPr lang="en-CA" dirty="0" smtClean="0"/>
              <a:t>between these many spheres of reality. </a:t>
            </a:r>
            <a:endParaRPr lang="en-CA" dirty="0" smtClean="0"/>
          </a:p>
          <a:p>
            <a:r>
              <a:rPr lang="en-CA" dirty="0" smtClean="0"/>
              <a:t>In the midst of the tensions inherent in dealing with complex MDG issues along </a:t>
            </a:r>
            <a:r>
              <a:rPr lang="en-CA" dirty="0" smtClean="0"/>
              <a:t>these many </a:t>
            </a:r>
            <a:r>
              <a:rPr lang="en-CA" dirty="0" smtClean="0"/>
              <a:t>levels of reality, order and new insights are always emerging. </a:t>
            </a:r>
            <a:r>
              <a:rPr lang="en-CA" dirty="0" smtClean="0"/>
              <a:t>Instead </a:t>
            </a:r>
            <a:r>
              <a:rPr lang="en-CA" dirty="0" smtClean="0"/>
              <a:t>of understanding chaos as disorder, home economists would teach people that </a:t>
            </a:r>
            <a:r>
              <a:rPr lang="en-CA" b="1" dirty="0" smtClean="0">
                <a:solidFill>
                  <a:srgbClr val="7030A0"/>
                </a:solidFill>
              </a:rPr>
              <a:t>chaos is order </a:t>
            </a:r>
            <a:r>
              <a:rPr lang="en-CA" b="1" dirty="0" smtClean="0">
                <a:solidFill>
                  <a:srgbClr val="7030A0"/>
                </a:solidFill>
              </a:rPr>
              <a:t>emerging</a:t>
            </a:r>
            <a:r>
              <a:rPr lang="en-CA" dirty="0" smtClean="0"/>
              <a:t>. </a:t>
            </a:r>
            <a:endParaRPr lang="en-CA" dirty="0" smtClean="0"/>
          </a:p>
          <a:p>
            <a:r>
              <a:rPr lang="en-CA" dirty="0" smtClean="0"/>
              <a:t>A </a:t>
            </a:r>
            <a:r>
              <a:rPr lang="en-CA" dirty="0" smtClean="0"/>
              <a:t>new respect would be gained for </a:t>
            </a:r>
            <a:r>
              <a:rPr lang="en-CA" b="1" dirty="0" smtClean="0">
                <a:solidFill>
                  <a:srgbClr val="7030A0"/>
                </a:solidFill>
              </a:rPr>
              <a:t>fluctuations, </a:t>
            </a:r>
            <a:r>
              <a:rPr lang="en-CA" b="1" dirty="0" smtClean="0">
                <a:solidFill>
                  <a:srgbClr val="7030A0"/>
                </a:solidFill>
              </a:rPr>
              <a:t> unpredictability, uncertainties </a:t>
            </a:r>
            <a:r>
              <a:rPr lang="en-CA" b="1" dirty="0" smtClean="0">
                <a:solidFill>
                  <a:srgbClr val="7030A0"/>
                </a:solidFill>
              </a:rPr>
              <a:t>and disturbances</a:t>
            </a:r>
            <a:r>
              <a:rPr lang="en-CA" dirty="0" smtClean="0"/>
              <a:t>, appreciating that novel solutions to modern day dilemmas will emerge from the chaos.</a:t>
            </a:r>
          </a:p>
          <a:p>
            <a:endParaRPr lang="en-CA" dirty="0"/>
          </a:p>
        </p:txBody>
      </p:sp>
      <p:sp>
        <p:nvSpPr>
          <p:cNvPr id="3" name="Title 2"/>
          <p:cNvSpPr>
            <a:spLocks noGrp="1"/>
          </p:cNvSpPr>
          <p:nvPr>
            <p:ph type="title"/>
          </p:nvPr>
        </p:nvSpPr>
        <p:spPr/>
        <p:txBody>
          <a:bodyPr>
            <a:normAutofit fontScale="90000"/>
          </a:bodyPr>
          <a:lstStyle/>
          <a:p>
            <a:r>
              <a:rPr lang="en-CA" dirty="0" smtClean="0"/>
              <a:t>MDG and new concept of reality</a:t>
            </a:r>
            <a:endParaRPr lang="en-CA" dirty="0"/>
          </a:p>
        </p:txBody>
      </p:sp>
      <p:pic>
        <p:nvPicPr>
          <p:cNvPr id="4" name="Picture 3" descr="levels of reality.jpg"/>
          <p:cNvPicPr>
            <a:picLocks noChangeAspect="1"/>
          </p:cNvPicPr>
          <p:nvPr/>
        </p:nvPicPr>
        <p:blipFill>
          <a:blip r:embed="rId3" cstate="print"/>
          <a:stretch>
            <a:fillRect/>
          </a:stretch>
        </p:blipFill>
        <p:spPr>
          <a:xfrm>
            <a:off x="7644780" y="5517232"/>
            <a:ext cx="1499220" cy="11018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 lamp wiki.jpg"/>
          <p:cNvPicPr>
            <a:picLocks noChangeAspect="1"/>
          </p:cNvPicPr>
          <p:nvPr/>
        </p:nvPicPr>
        <p:blipFill>
          <a:blip r:embed="rId3" cstate="print"/>
          <a:stretch>
            <a:fillRect/>
          </a:stretch>
        </p:blipFill>
        <p:spPr>
          <a:xfrm>
            <a:off x="7117513" y="0"/>
            <a:ext cx="2026487" cy="6858000"/>
          </a:xfrm>
          <a:prstGeom prst="rect">
            <a:avLst/>
          </a:prstGeom>
        </p:spPr>
      </p:pic>
      <p:sp>
        <p:nvSpPr>
          <p:cNvPr id="2" name="Content Placeholder 1"/>
          <p:cNvSpPr>
            <a:spLocks noGrp="1"/>
          </p:cNvSpPr>
          <p:nvPr>
            <p:ph idx="1"/>
          </p:nvPr>
        </p:nvSpPr>
        <p:spPr>
          <a:xfrm>
            <a:off x="457200" y="1268760"/>
            <a:ext cx="6923112" cy="5256584"/>
          </a:xfrm>
        </p:spPr>
        <p:txBody>
          <a:bodyPr>
            <a:normAutofit fontScale="85000" lnSpcReduction="10000"/>
          </a:bodyPr>
          <a:lstStyle/>
          <a:p>
            <a:r>
              <a:rPr lang="en-CA" dirty="0" smtClean="0"/>
              <a:t>Instead of exclusive logic, TD uses inclusive logic (the logic of the </a:t>
            </a:r>
            <a:r>
              <a:rPr lang="en-CA" b="1" dirty="0" smtClean="0"/>
              <a:t>included middle</a:t>
            </a:r>
            <a:r>
              <a:rPr lang="en-CA" dirty="0" smtClean="0"/>
              <a:t>). The </a:t>
            </a:r>
            <a:r>
              <a:rPr lang="en-CA" dirty="0" smtClean="0"/>
              <a:t>space between things </a:t>
            </a:r>
            <a:r>
              <a:rPr lang="en-CA" dirty="0" smtClean="0"/>
              <a:t>is fertile, </a:t>
            </a:r>
            <a:r>
              <a:rPr lang="en-CA" dirty="0" smtClean="0"/>
              <a:t>alive, in flux and deeply dynamic. It is within this </a:t>
            </a:r>
            <a:r>
              <a:rPr lang="en-CA" dirty="0" smtClean="0"/>
              <a:t>intellectual, </a:t>
            </a:r>
            <a:r>
              <a:rPr lang="en-CA" b="1" dirty="0" smtClean="0"/>
              <a:t>inclusive space</a:t>
            </a:r>
            <a:r>
              <a:rPr lang="en-CA" dirty="0" smtClean="0"/>
              <a:t> </a:t>
            </a:r>
            <a:r>
              <a:rPr lang="en-CA" dirty="0" smtClean="0"/>
              <a:t>that people meet, engage, share perspectives, values, feelings, information and develop relationships</a:t>
            </a:r>
          </a:p>
          <a:p>
            <a:r>
              <a:rPr lang="en-CA" dirty="0" smtClean="0"/>
              <a:t>new TD knowledge perks up and emerges. Energy is created from people bouncing ideas off of each other (intellectual fusion). People have to accept that others have valuable perspectives, which, once heard, can potentially be integrated into </a:t>
            </a:r>
            <a:r>
              <a:rPr lang="en-CA" b="1" dirty="0" smtClean="0">
                <a:solidFill>
                  <a:srgbClr val="7030A0"/>
                </a:solidFill>
              </a:rPr>
              <a:t>new embodied, emergent, complex TD knowledge</a:t>
            </a:r>
            <a:endParaRPr lang="en-CA" b="1" dirty="0">
              <a:solidFill>
                <a:srgbClr val="7030A0"/>
              </a:solidFill>
            </a:endParaRPr>
          </a:p>
        </p:txBody>
      </p:sp>
      <p:sp>
        <p:nvSpPr>
          <p:cNvPr id="3" name="Title 2"/>
          <p:cNvSpPr>
            <a:spLocks noGrp="1"/>
          </p:cNvSpPr>
          <p:nvPr>
            <p:ph type="title"/>
          </p:nvPr>
        </p:nvSpPr>
        <p:spPr/>
        <p:txBody>
          <a:bodyPr/>
          <a:lstStyle/>
          <a:p>
            <a:r>
              <a:rPr lang="en-CA" dirty="0" smtClean="0"/>
              <a:t>The logic of problem solving</a:t>
            </a:r>
            <a:endParaRPr lang="en-C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CA" dirty="0" smtClean="0"/>
              <a:t>Different world views and value </a:t>
            </a:r>
            <a:r>
              <a:rPr lang="en-CA" dirty="0" smtClean="0"/>
              <a:t>orientations held by people from many different levels of reality </a:t>
            </a:r>
            <a:r>
              <a:rPr lang="en-CA" dirty="0" smtClean="0"/>
              <a:t>may cause </a:t>
            </a:r>
            <a:r>
              <a:rPr lang="en-CA" dirty="0" smtClean="0"/>
              <a:t>conflict, resulting in </a:t>
            </a:r>
            <a:r>
              <a:rPr lang="en-CA" dirty="0" smtClean="0"/>
              <a:t>power struggles. </a:t>
            </a:r>
            <a:r>
              <a:rPr lang="en-CA" dirty="0" smtClean="0"/>
              <a:t>The </a:t>
            </a:r>
            <a:r>
              <a:rPr lang="en-CA" dirty="0" smtClean="0"/>
              <a:t>complexity </a:t>
            </a:r>
            <a:r>
              <a:rPr lang="en-CA" dirty="0" smtClean="0"/>
              <a:t>of MDGs requires </a:t>
            </a:r>
            <a:r>
              <a:rPr lang="en-CA" dirty="0" smtClean="0"/>
              <a:t>partnerships and knowledge </a:t>
            </a:r>
            <a:r>
              <a:rPr lang="en-CA" dirty="0" smtClean="0"/>
              <a:t>sharing among experts </a:t>
            </a:r>
            <a:r>
              <a:rPr lang="en-CA" dirty="0" smtClean="0"/>
              <a:t>from different </a:t>
            </a:r>
            <a:r>
              <a:rPr lang="en-CA" dirty="0" smtClean="0"/>
              <a:t>academic disciplines (natural, social and human) and from members of civil society. They must be able to talk to each other. The constellation of values at play during the solution of MDG problems must be respected, managed and led because every utterance will be value-laden. </a:t>
            </a:r>
            <a:endParaRPr lang="en-CA" dirty="0"/>
          </a:p>
        </p:txBody>
      </p:sp>
      <p:sp>
        <p:nvSpPr>
          <p:cNvPr id="3" name="Title 2"/>
          <p:cNvSpPr>
            <a:spLocks noGrp="1"/>
          </p:cNvSpPr>
          <p:nvPr>
            <p:ph type="title"/>
          </p:nvPr>
        </p:nvSpPr>
        <p:spPr/>
        <p:txBody>
          <a:bodyPr>
            <a:normAutofit fontScale="90000"/>
          </a:bodyPr>
          <a:lstStyle/>
          <a:p>
            <a:r>
              <a:rPr lang="en-CA" dirty="0" smtClean="0"/>
              <a:t>Role of values when addressing MDGs </a:t>
            </a:r>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 2 four pillars of transdis.jpg"/>
          <p:cNvPicPr>
            <a:picLocks noGrp="1" noChangeAspect="1"/>
          </p:cNvPicPr>
          <p:nvPr>
            <p:ph idx="1"/>
          </p:nvPr>
        </p:nvPicPr>
        <p:blipFill>
          <a:blip r:embed="rId3" cstate="print"/>
          <a:stretch>
            <a:fillRect/>
          </a:stretch>
        </p:blipFill>
        <p:spPr>
          <a:xfrm>
            <a:off x="234316" y="1359426"/>
            <a:ext cx="8370132" cy="4949893"/>
          </a:xfrm>
        </p:spPr>
      </p:pic>
      <p:sp>
        <p:nvSpPr>
          <p:cNvPr id="3" name="Title 2"/>
          <p:cNvSpPr>
            <a:spLocks noGrp="1"/>
          </p:cNvSpPr>
          <p:nvPr>
            <p:ph type="title"/>
          </p:nvPr>
        </p:nvSpPr>
        <p:spPr/>
        <p:txBody>
          <a:bodyPr>
            <a:normAutofit fontScale="90000"/>
          </a:bodyPr>
          <a:lstStyle/>
          <a:p>
            <a:r>
              <a:rPr lang="en-CA" dirty="0" smtClean="0"/>
              <a:t>Four pillars of transdisciplinarity</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ifhe.gif"/>
          <p:cNvPicPr>
            <a:picLocks noChangeAspect="1"/>
          </p:cNvPicPr>
          <p:nvPr/>
        </p:nvPicPr>
        <p:blipFill>
          <a:blip r:embed="rId3" cstate="print"/>
          <a:stretch>
            <a:fillRect/>
          </a:stretch>
        </p:blipFill>
        <p:spPr>
          <a:xfrm>
            <a:off x="6310139" y="4107981"/>
            <a:ext cx="2833861" cy="2750019"/>
          </a:xfrm>
          <a:prstGeom prst="rect">
            <a:avLst/>
          </a:prstGeom>
        </p:spPr>
      </p:pic>
      <p:sp>
        <p:nvSpPr>
          <p:cNvPr id="2" name="Content Placeholder 1"/>
          <p:cNvSpPr>
            <a:spLocks noGrp="1"/>
          </p:cNvSpPr>
          <p:nvPr>
            <p:ph idx="1"/>
          </p:nvPr>
        </p:nvSpPr>
        <p:spPr>
          <a:xfrm>
            <a:off x="457200" y="1481328"/>
            <a:ext cx="6923112" cy="4525963"/>
          </a:xfrm>
        </p:spPr>
        <p:txBody>
          <a:bodyPr>
            <a:normAutofit fontScale="92500"/>
          </a:bodyPr>
          <a:lstStyle/>
          <a:p>
            <a:r>
              <a:rPr lang="en-CA" dirty="0" smtClean="0"/>
              <a:t>Home economists would be unique in their complexity, </a:t>
            </a:r>
            <a:r>
              <a:rPr lang="en-CA" dirty="0" smtClean="0"/>
              <a:t>integral, transdisciplinary approach </a:t>
            </a:r>
            <a:r>
              <a:rPr lang="en-CA" dirty="0" smtClean="0"/>
              <a:t>to achieving the MDGs </a:t>
            </a:r>
            <a:r>
              <a:rPr lang="en-CA" b="1" dirty="0" smtClean="0">
                <a:solidFill>
                  <a:srgbClr val="7030A0"/>
                </a:solidFill>
              </a:rPr>
              <a:t>from a family perspective</a:t>
            </a:r>
            <a:r>
              <a:rPr lang="en-CA" dirty="0" smtClean="0"/>
              <a:t>. </a:t>
            </a:r>
            <a:endParaRPr lang="en-CA" dirty="0" smtClean="0"/>
          </a:p>
          <a:p>
            <a:r>
              <a:rPr lang="en-CA" dirty="0" smtClean="0"/>
              <a:t>We </a:t>
            </a:r>
            <a:r>
              <a:rPr lang="en-CA" dirty="0" smtClean="0"/>
              <a:t>could become the </a:t>
            </a:r>
            <a:r>
              <a:rPr lang="en-CA" b="1" dirty="0" smtClean="0">
                <a:solidFill>
                  <a:srgbClr val="7030A0"/>
                </a:solidFill>
              </a:rPr>
              <a:t>go-to </a:t>
            </a:r>
            <a:r>
              <a:rPr lang="en-CA" b="1" dirty="0" smtClean="0">
                <a:solidFill>
                  <a:srgbClr val="7030A0"/>
                </a:solidFill>
              </a:rPr>
              <a:t>discipline and profession </a:t>
            </a:r>
            <a:r>
              <a:rPr lang="en-CA" dirty="0" smtClean="0"/>
              <a:t>for insights into how governments’ can honor their MDG commitments, now and beyond 2015</a:t>
            </a:r>
            <a:r>
              <a:rPr lang="en-CA" dirty="0" smtClean="0"/>
              <a:t>. </a:t>
            </a:r>
          </a:p>
          <a:p>
            <a:r>
              <a:rPr lang="en-CA" dirty="0" smtClean="0"/>
              <a:t>IFHE can continue to be on the vanguard if this world-wide home economics initiative. </a:t>
            </a:r>
          </a:p>
          <a:p>
            <a:pPr>
              <a:buNone/>
            </a:pPr>
            <a:endParaRPr lang="en-CA" dirty="0" smtClean="0"/>
          </a:p>
          <a:p>
            <a:endParaRPr lang="en-CA" dirty="0"/>
          </a:p>
        </p:txBody>
      </p:sp>
      <p:sp>
        <p:nvSpPr>
          <p:cNvPr id="3" name="Title 2"/>
          <p:cNvSpPr>
            <a:spLocks noGrp="1"/>
          </p:cNvSpPr>
          <p:nvPr>
            <p:ph type="title"/>
          </p:nvPr>
        </p:nvSpPr>
        <p:spPr/>
        <p:txBody>
          <a:bodyPr/>
          <a:lstStyle/>
          <a:p>
            <a:r>
              <a:rPr lang="en-CA" dirty="0" smtClean="0"/>
              <a:t>Final note</a:t>
            </a:r>
            <a:endParaRPr lang="en-C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dg image.jpg"/>
          <p:cNvPicPr>
            <a:picLocks noGrp="1" noChangeAspect="1"/>
          </p:cNvPicPr>
          <p:nvPr>
            <p:ph idx="1"/>
          </p:nvPr>
        </p:nvPicPr>
        <p:blipFill>
          <a:blip r:embed="rId3" cstate="print"/>
          <a:stretch>
            <a:fillRect/>
          </a:stretch>
        </p:blipFill>
        <p:spPr>
          <a:xfrm>
            <a:off x="1187624" y="1844824"/>
            <a:ext cx="6817940" cy="4545293"/>
          </a:xfrm>
        </p:spPr>
      </p:pic>
      <p:sp>
        <p:nvSpPr>
          <p:cNvPr id="3" name="Title 2"/>
          <p:cNvSpPr>
            <a:spLocks noGrp="1"/>
          </p:cNvSpPr>
          <p:nvPr>
            <p:ph type="title"/>
          </p:nvPr>
        </p:nvSpPr>
        <p:spPr/>
        <p:txBody>
          <a:bodyPr>
            <a:normAutofit fontScale="90000"/>
          </a:bodyPr>
          <a:lstStyle/>
          <a:p>
            <a:r>
              <a:rPr lang="en-CA" dirty="0" smtClean="0"/>
              <a:t>Eight goals, 21 targets, assessed using 60 indicators, with annual progress reports by each state</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481328"/>
            <a:ext cx="8568952" cy="4755984"/>
          </a:xfrm>
        </p:spPr>
        <p:txBody>
          <a:bodyPr>
            <a:normAutofit fontScale="92500" lnSpcReduction="10000"/>
          </a:bodyPr>
          <a:lstStyle/>
          <a:p>
            <a:r>
              <a:rPr lang="en-CA" dirty="0" smtClean="0"/>
              <a:t>Details about the </a:t>
            </a:r>
            <a:r>
              <a:rPr lang="en-CA" dirty="0" smtClean="0">
                <a:solidFill>
                  <a:srgbClr val="C00000"/>
                </a:solidFill>
              </a:rPr>
              <a:t>21 targets </a:t>
            </a:r>
            <a:r>
              <a:rPr lang="en-CA" dirty="0" smtClean="0"/>
              <a:t>are available at the United Nations MDG </a:t>
            </a:r>
            <a:r>
              <a:rPr lang="en-CA" dirty="0" smtClean="0"/>
              <a:t>website</a:t>
            </a:r>
            <a:r>
              <a:rPr lang="en-CA" dirty="0" smtClean="0"/>
              <a:t> </a:t>
            </a:r>
            <a:r>
              <a:rPr lang="en-CA" u="sng" dirty="0" smtClean="0">
                <a:solidFill>
                  <a:schemeClr val="accent3"/>
                </a:solidFill>
                <a:hlinkClick r:id="rId3"/>
              </a:rPr>
              <a:t>http://</a:t>
            </a:r>
            <a:r>
              <a:rPr lang="en-CA" u="sng" dirty="0" smtClean="0">
                <a:solidFill>
                  <a:schemeClr val="accent3"/>
                </a:solidFill>
                <a:hlinkClick r:id="rId3"/>
              </a:rPr>
              <a:t>www.un.org/millenniumgoals/bkgd.shtml</a:t>
            </a:r>
            <a:r>
              <a:rPr lang="en-CA" u="sng" dirty="0" smtClean="0">
                <a:solidFill>
                  <a:schemeClr val="accent3"/>
                </a:solidFill>
              </a:rPr>
              <a:t> </a:t>
            </a:r>
            <a:r>
              <a:rPr lang="en-CA" dirty="0" smtClean="0"/>
              <a:t>and at the Millennial Project website, commissioned by the UN General Assembly </a:t>
            </a:r>
            <a:r>
              <a:rPr lang="en-CA" dirty="0" smtClean="0">
                <a:hlinkClick r:id="rId4"/>
              </a:rPr>
              <a:t>http://</a:t>
            </a:r>
            <a:r>
              <a:rPr lang="en-CA" dirty="0" smtClean="0">
                <a:hlinkClick r:id="rId4"/>
              </a:rPr>
              <a:t>www.unmillenniumproject.org/goals/gti.htm</a:t>
            </a:r>
            <a:r>
              <a:rPr lang="en-CA" dirty="0" smtClean="0"/>
              <a:t> </a:t>
            </a:r>
            <a:endParaRPr lang="en-CA" u="sng" dirty="0" smtClean="0">
              <a:solidFill>
                <a:schemeClr val="accent3"/>
              </a:solidFill>
              <a:hlinkClick r:id="rId4"/>
            </a:endParaRPr>
          </a:p>
          <a:p>
            <a:r>
              <a:rPr lang="en-CA" dirty="0" smtClean="0"/>
              <a:t>Track </a:t>
            </a:r>
            <a:r>
              <a:rPr lang="en-CA" dirty="0" smtClean="0"/>
              <a:t>progress along the </a:t>
            </a:r>
            <a:r>
              <a:rPr lang="en-CA" dirty="0" smtClean="0">
                <a:solidFill>
                  <a:srgbClr val="C00000"/>
                </a:solidFill>
              </a:rPr>
              <a:t>60 </a:t>
            </a:r>
            <a:r>
              <a:rPr lang="en-CA" dirty="0" smtClean="0">
                <a:solidFill>
                  <a:srgbClr val="C00000"/>
                </a:solidFill>
              </a:rPr>
              <a:t>indicators </a:t>
            </a:r>
            <a:r>
              <a:rPr lang="en-CA" u="sng" dirty="0" smtClean="0">
                <a:hlinkClick r:id="rId5"/>
              </a:rPr>
              <a:t>http://www.mdgmonitor.org/  </a:t>
            </a:r>
          </a:p>
          <a:p>
            <a:r>
              <a:rPr lang="en-CA" dirty="0" smtClean="0"/>
              <a:t>The </a:t>
            </a:r>
            <a:r>
              <a:rPr lang="en-CA" dirty="0" smtClean="0">
                <a:solidFill>
                  <a:srgbClr val="C00000"/>
                </a:solidFill>
              </a:rPr>
              <a:t>annual </a:t>
            </a:r>
            <a:r>
              <a:rPr lang="en-CA" dirty="0" smtClean="0">
                <a:solidFill>
                  <a:srgbClr val="C00000"/>
                </a:solidFill>
              </a:rPr>
              <a:t>state reports </a:t>
            </a:r>
            <a:r>
              <a:rPr lang="en-CA" dirty="0" smtClean="0"/>
              <a:t>are available at </a:t>
            </a:r>
            <a:r>
              <a:rPr lang="en-CA" dirty="0" smtClean="0">
                <a:hlinkClick r:id="rId6"/>
              </a:rPr>
              <a:t>http://</a:t>
            </a:r>
            <a:r>
              <a:rPr lang="en-CA" dirty="0" smtClean="0">
                <a:hlinkClick r:id="rId6"/>
              </a:rPr>
              <a:t>mdgs.un.org</a:t>
            </a:r>
            <a:r>
              <a:rPr lang="en-CA" dirty="0" smtClean="0"/>
              <a:t> especially </a:t>
            </a:r>
            <a:r>
              <a:rPr lang="en-CA" dirty="0" smtClean="0"/>
              <a:t>at </a:t>
            </a:r>
            <a:r>
              <a:rPr lang="en-CA" dirty="0" smtClean="0">
                <a:hlinkClick r:id="rId7"/>
              </a:rPr>
              <a:t>http://</a:t>
            </a:r>
            <a:r>
              <a:rPr lang="en-CA" dirty="0" smtClean="0">
                <a:hlinkClick r:id="rId7"/>
              </a:rPr>
              <a:t>mdgs.un.org/unsd/mdg/Host.aspx?Content=Products/ProgressReports.htm</a:t>
            </a:r>
            <a:r>
              <a:rPr lang="en-CA" dirty="0" smtClean="0"/>
              <a:t>  </a:t>
            </a:r>
            <a:endParaRPr lang="en-CA" dirty="0"/>
          </a:p>
        </p:txBody>
      </p:sp>
      <p:sp>
        <p:nvSpPr>
          <p:cNvPr id="3" name="Title 2"/>
          <p:cNvSpPr>
            <a:spLocks noGrp="1"/>
          </p:cNvSpPr>
          <p:nvPr>
            <p:ph type="title"/>
          </p:nvPr>
        </p:nvSpPr>
        <p:spPr/>
        <p:txBody>
          <a:bodyPr/>
          <a:lstStyle/>
          <a:p>
            <a:r>
              <a:rPr lang="en-CA" dirty="0" smtClean="0"/>
              <a:t>Websites for everything!</a:t>
            </a: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go_ifhe.gif"/>
          <p:cNvPicPr>
            <a:picLocks noGrp="1" noChangeAspect="1"/>
          </p:cNvPicPr>
          <p:nvPr>
            <p:ph idx="1"/>
          </p:nvPr>
        </p:nvPicPr>
        <p:blipFill>
          <a:blip r:embed="rId3" cstate="print"/>
          <a:stretch>
            <a:fillRect/>
          </a:stretch>
        </p:blipFill>
        <p:spPr>
          <a:xfrm>
            <a:off x="1907704" y="1052736"/>
            <a:ext cx="5544616" cy="5380574"/>
          </a:xfrm>
          <a:ln cap="rnd">
            <a:solidFill>
              <a:schemeClr val="tx1"/>
            </a:solidFill>
          </a:ln>
        </p:spPr>
      </p:pic>
      <p:sp>
        <p:nvSpPr>
          <p:cNvPr id="3" name="Title 2"/>
          <p:cNvSpPr>
            <a:spLocks noGrp="1"/>
          </p:cNvSpPr>
          <p:nvPr>
            <p:ph type="title"/>
          </p:nvPr>
        </p:nvSpPr>
        <p:spPr/>
        <p:txBody>
          <a:bodyPr/>
          <a:lstStyle/>
          <a:p>
            <a:r>
              <a:rPr lang="en-CA" dirty="0" smtClean="0"/>
              <a:t>Role of IFHE and the MDGs</a:t>
            </a:r>
            <a:endParaRPr lang="en-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UN was formed in 1949. Five years later, IFHE gained consultative status with the FAO and now has same with </a:t>
            </a:r>
            <a:r>
              <a:rPr lang="en-CA" dirty="0" smtClean="0"/>
              <a:t>ECOSOC, UNESCO, UNICEF and with the Council of Europe. </a:t>
            </a:r>
            <a:endParaRPr lang="en-CA" dirty="0" smtClean="0"/>
          </a:p>
          <a:p>
            <a:r>
              <a:rPr lang="en-CA" dirty="0" smtClean="0"/>
              <a:t>It </a:t>
            </a:r>
            <a:r>
              <a:rPr lang="en-CA" dirty="0" smtClean="0"/>
              <a:t>represents the voice of individuals and families in UN policy and programme decisions, </a:t>
            </a:r>
            <a:r>
              <a:rPr lang="en-CA" b="1" dirty="0" smtClean="0"/>
              <a:t>and</a:t>
            </a:r>
            <a:r>
              <a:rPr lang="en-CA" dirty="0" smtClean="0"/>
              <a:t> it represents home economics’ interests at the international level </a:t>
            </a:r>
            <a:endParaRPr lang="en-CA" dirty="0"/>
          </a:p>
        </p:txBody>
      </p:sp>
      <p:sp>
        <p:nvSpPr>
          <p:cNvPr id="3" name="Title 2"/>
          <p:cNvSpPr>
            <a:spLocks noGrp="1"/>
          </p:cNvSpPr>
          <p:nvPr>
            <p:ph type="title"/>
          </p:nvPr>
        </p:nvSpPr>
        <p:spPr/>
        <p:txBody>
          <a:bodyPr/>
          <a:lstStyle/>
          <a:p>
            <a:r>
              <a:rPr lang="en-CA" dirty="0" smtClean="0"/>
              <a:t>IFHE and the UN</a:t>
            </a:r>
            <a:endParaRPr lang="en-CA" dirty="0"/>
          </a:p>
        </p:txBody>
      </p:sp>
      <p:pic>
        <p:nvPicPr>
          <p:cNvPr id="4" name="Picture 3" descr="logo_ifhe.gif"/>
          <p:cNvPicPr>
            <a:picLocks noChangeAspect="1"/>
          </p:cNvPicPr>
          <p:nvPr/>
        </p:nvPicPr>
        <p:blipFill>
          <a:blip r:embed="rId3" cstate="print"/>
          <a:stretch>
            <a:fillRect/>
          </a:stretch>
        </p:blipFill>
        <p:spPr>
          <a:xfrm>
            <a:off x="6876256" y="4725144"/>
            <a:ext cx="1609725" cy="15621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114800" cy="4525963"/>
          </a:xfrm>
        </p:spPr>
        <p:txBody>
          <a:bodyPr/>
          <a:lstStyle/>
          <a:p>
            <a:r>
              <a:rPr lang="en-CA" dirty="0" smtClean="0"/>
              <a:t>In 2011, IFHE published a position paper for each of the eight MDGs:</a:t>
            </a:r>
          </a:p>
          <a:p>
            <a:r>
              <a:rPr lang="en-CA" dirty="0" smtClean="0">
                <a:hlinkClick r:id="rId3"/>
              </a:rPr>
              <a:t>http://ifhe.org/Brochure_Position-Statements_2011.pdf</a:t>
            </a:r>
            <a:r>
              <a:rPr lang="en-CA" dirty="0" smtClean="0"/>
              <a:t> </a:t>
            </a:r>
            <a:endParaRPr lang="en-CA" dirty="0" smtClean="0"/>
          </a:p>
        </p:txBody>
      </p:sp>
      <p:sp>
        <p:nvSpPr>
          <p:cNvPr id="3" name="Title 2"/>
          <p:cNvSpPr>
            <a:spLocks noGrp="1"/>
          </p:cNvSpPr>
          <p:nvPr>
            <p:ph type="title"/>
          </p:nvPr>
        </p:nvSpPr>
        <p:spPr/>
        <p:txBody>
          <a:bodyPr/>
          <a:lstStyle/>
          <a:p>
            <a:r>
              <a:rPr lang="en-CA" dirty="0" smtClean="0"/>
              <a:t>Eight IFHE MDG Position Papers</a:t>
            </a:r>
            <a:endParaRPr lang="en-CA" dirty="0"/>
          </a:p>
        </p:txBody>
      </p:sp>
      <p:pic>
        <p:nvPicPr>
          <p:cNvPr id="1027" name="Picture 3"/>
          <p:cNvPicPr>
            <a:picLocks noChangeAspect="1" noChangeArrowheads="1"/>
          </p:cNvPicPr>
          <p:nvPr/>
        </p:nvPicPr>
        <p:blipFill>
          <a:blip r:embed="rId4" cstate="print"/>
          <a:srcRect/>
          <a:stretch>
            <a:fillRect/>
          </a:stretch>
        </p:blipFill>
        <p:spPr bwMode="auto">
          <a:xfrm>
            <a:off x="5436096" y="1070646"/>
            <a:ext cx="3096344" cy="54186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FHE MDG figure.jpg"/>
          <p:cNvPicPr>
            <a:picLocks noGrp="1" noChangeAspect="1"/>
          </p:cNvPicPr>
          <p:nvPr>
            <p:ph idx="1"/>
          </p:nvPr>
        </p:nvPicPr>
        <p:blipFill>
          <a:blip r:embed="rId3" cstate="print"/>
          <a:stretch>
            <a:fillRect/>
          </a:stretch>
        </p:blipFill>
        <p:spPr>
          <a:xfrm>
            <a:off x="1043608" y="732128"/>
            <a:ext cx="7776864" cy="5710666"/>
          </a:xfrm>
        </p:spPr>
      </p:pic>
      <p:sp>
        <p:nvSpPr>
          <p:cNvPr id="3" name="Title 2"/>
          <p:cNvSpPr>
            <a:spLocks noGrp="1"/>
          </p:cNvSpPr>
          <p:nvPr>
            <p:ph type="title"/>
          </p:nvPr>
        </p:nvSpPr>
        <p:spPr/>
        <p:txBody>
          <a:bodyPr>
            <a:normAutofit/>
          </a:bodyPr>
          <a:lstStyle/>
          <a:p>
            <a:r>
              <a:rPr lang="en-CA" sz="2000" dirty="0" smtClean="0"/>
              <a:t>I analyzed these eight reports. IFHE created a powerful platform from which to achieve the MDGs </a:t>
            </a:r>
            <a:endParaRPr lang="en-CA" sz="2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584</TotalTime>
  <Words>2331</Words>
  <Application>Microsoft Office PowerPoint</Application>
  <PresentationFormat>On-screen Show (4:3)</PresentationFormat>
  <Paragraphs>146</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New Intellectual Approaches for Home Economics and the Millennium Development Goals: World Home Economics Day, 2012</vt:lpstr>
      <vt:lpstr>2000 UN Millennial Declaration, signed by 192 states</vt:lpstr>
      <vt:lpstr>UN Millennial Declaration</vt:lpstr>
      <vt:lpstr>Eight goals, 21 targets, assessed using 60 indicators, with annual progress reports by each state</vt:lpstr>
      <vt:lpstr>Websites for everything!</vt:lpstr>
      <vt:lpstr>Role of IFHE and the MDGs</vt:lpstr>
      <vt:lpstr>IFHE and the UN</vt:lpstr>
      <vt:lpstr>Eight IFHE MDG Position Papers</vt:lpstr>
      <vt:lpstr>I analyzed these eight reports. IFHE created a powerful platform from which to achieve the MDGs </vt:lpstr>
      <vt:lpstr>More detail:</vt:lpstr>
      <vt:lpstr>Detail continued</vt:lpstr>
      <vt:lpstr>Detail fini</vt:lpstr>
      <vt:lpstr>PROMOTE HOME ECONOMICS</vt:lpstr>
      <vt:lpstr>HOW DO WE DO THIS?</vt:lpstr>
      <vt:lpstr>LONG STANDING APPROACHES STILL SERVE US WELL:</vt:lpstr>
      <vt:lpstr>But, the complex, integrated nature of the MDGs, and the deep-level policy work championed by the IFHE position papers, means we need more</vt:lpstr>
      <vt:lpstr>Three new intellectual approaches</vt:lpstr>
      <vt:lpstr>COMPLEXITY THINKING</vt:lpstr>
      <vt:lpstr>Complexity thinking con’t</vt:lpstr>
      <vt:lpstr>Complexity thinking con’t</vt:lpstr>
      <vt:lpstr>Complexity thinking fini</vt:lpstr>
      <vt:lpstr>INTEGRAL THINKING: To achieve the MDG goals, home economists need an approach that respects consciousness and many perspectives. </vt:lpstr>
      <vt:lpstr>Four integral quadrants</vt:lpstr>
      <vt:lpstr> </vt:lpstr>
      <vt:lpstr>Ken Wilber’s integral approach to life</vt:lpstr>
      <vt:lpstr>The integral lens on complex problems</vt:lpstr>
      <vt:lpstr>Stand in all four quads</vt:lpstr>
      <vt:lpstr>Integral thinking fini</vt:lpstr>
      <vt:lpstr>TRANSDISCIPLINARITY</vt:lpstr>
      <vt:lpstr>Moving to trans (means zigzagging back and forth crisscrossing, border crossing, going beyond borders): Focus on a complex issue such as pollution or hunger both within and beyond discipline boundaries with the possibility of integrating new perspectives. </vt:lpstr>
      <vt:lpstr>Entails new notions of:</vt:lpstr>
      <vt:lpstr>Knowledge required to achieve MDGs</vt:lpstr>
      <vt:lpstr>MDG and new concept of reality</vt:lpstr>
      <vt:lpstr>The logic of problem solving</vt:lpstr>
      <vt:lpstr>Role of values when addressing MDGs </vt:lpstr>
      <vt:lpstr>Four pillars of transdisciplinarity</vt:lpstr>
      <vt:lpstr>Final note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Intellectual Approaches for Home Economics and the Millennium Development Goals: World Home Economics Day, 2012</dc:title>
  <dc:creator>Sue</dc:creator>
  <cp:lastModifiedBy>Sue</cp:lastModifiedBy>
  <cp:revision>47</cp:revision>
  <dcterms:created xsi:type="dcterms:W3CDTF">2012-02-23T13:33:24Z</dcterms:created>
  <dcterms:modified xsi:type="dcterms:W3CDTF">2012-02-23T23:18:04Z</dcterms:modified>
</cp:coreProperties>
</file>