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6"/>
  </p:handout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7" r:id="rId11"/>
    <p:sldId id="266" r:id="rId12"/>
    <p:sldId id="265" r:id="rId13"/>
    <p:sldId id="277" r:id="rId14"/>
    <p:sldId id="270" r:id="rId15"/>
    <p:sldId id="269" r:id="rId16"/>
    <p:sldId id="271" r:id="rId17"/>
    <p:sldId id="273" r:id="rId18"/>
    <p:sldId id="268" r:id="rId19"/>
    <p:sldId id="278" r:id="rId20"/>
    <p:sldId id="279" r:id="rId21"/>
    <p:sldId id="272" r:id="rId22"/>
    <p:sldId id="274" r:id="rId23"/>
    <p:sldId id="276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62E157-2ABC-45AA-94A8-5008777742B5}" type="doc">
      <dgm:prSet loTypeId="urn:microsoft.com/office/officeart/2005/8/layout/default" loCatId="list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FA103D8B-5190-4CB8-8D5A-E19A10F5163A}">
      <dgm:prSet phldrT="[Text]"/>
      <dgm:spPr/>
      <dgm:t>
        <a:bodyPr/>
        <a:lstStyle/>
        <a:p>
          <a:r>
            <a:rPr lang="en-CA" b="1" dirty="0" smtClean="0">
              <a:solidFill>
                <a:schemeClr val="tx1"/>
              </a:solidFill>
            </a:rPr>
            <a:t>Extreme idealism (Inner mind is reality)</a:t>
          </a:r>
          <a:endParaRPr lang="en-CA" b="1" dirty="0">
            <a:solidFill>
              <a:schemeClr val="tx1"/>
            </a:solidFill>
          </a:endParaRPr>
        </a:p>
      </dgm:t>
    </dgm:pt>
    <dgm:pt modelId="{7F9849EF-0268-4AC2-9C46-F01B8E9A2F61}" type="parTrans" cxnId="{14CCA3F3-10B8-4EC8-A3AE-8F50EF56D5E2}">
      <dgm:prSet/>
      <dgm:spPr/>
      <dgm:t>
        <a:bodyPr/>
        <a:lstStyle/>
        <a:p>
          <a:endParaRPr lang="en-CA"/>
        </a:p>
      </dgm:t>
    </dgm:pt>
    <dgm:pt modelId="{DDB32CBD-AF06-4E68-A26A-2D0C4462CB1F}" type="sibTrans" cxnId="{14CCA3F3-10B8-4EC8-A3AE-8F50EF56D5E2}">
      <dgm:prSet/>
      <dgm:spPr/>
      <dgm:t>
        <a:bodyPr/>
        <a:lstStyle/>
        <a:p>
          <a:endParaRPr lang="en-CA"/>
        </a:p>
      </dgm:t>
    </dgm:pt>
    <dgm:pt modelId="{975E4059-686C-4614-BF9B-2B25972CC65A}">
      <dgm:prSet phldrT="[Text]"/>
      <dgm:spPr/>
      <dgm:t>
        <a:bodyPr/>
        <a:lstStyle/>
        <a:p>
          <a:r>
            <a:rPr lang="en-CA" b="1" dirty="0" smtClean="0">
              <a:solidFill>
                <a:schemeClr val="tx1"/>
              </a:solidFill>
            </a:rPr>
            <a:t>Extreme scientism (outer matter is reality</a:t>
          </a:r>
          <a:r>
            <a:rPr lang="en-CA" dirty="0" smtClean="0">
              <a:solidFill>
                <a:schemeClr val="tx1"/>
              </a:solidFill>
            </a:rPr>
            <a:t>)</a:t>
          </a:r>
          <a:endParaRPr lang="en-CA" dirty="0">
            <a:solidFill>
              <a:schemeClr val="tx1"/>
            </a:solidFill>
          </a:endParaRPr>
        </a:p>
      </dgm:t>
    </dgm:pt>
    <dgm:pt modelId="{2FE2A397-1FC4-4967-B75E-FF4AC67B3F88}" type="parTrans" cxnId="{F2261AD2-F25A-4FE9-8533-FE6D14DD15D4}">
      <dgm:prSet/>
      <dgm:spPr/>
      <dgm:t>
        <a:bodyPr/>
        <a:lstStyle/>
        <a:p>
          <a:endParaRPr lang="en-CA"/>
        </a:p>
      </dgm:t>
    </dgm:pt>
    <dgm:pt modelId="{0B836141-8B9E-4F8B-98B0-6CEC6955F223}" type="sibTrans" cxnId="{F2261AD2-F25A-4FE9-8533-FE6D14DD15D4}">
      <dgm:prSet/>
      <dgm:spPr/>
      <dgm:t>
        <a:bodyPr/>
        <a:lstStyle/>
        <a:p>
          <a:endParaRPr lang="en-CA"/>
        </a:p>
      </dgm:t>
    </dgm:pt>
    <dgm:pt modelId="{2684455A-DC0B-4C51-9CAB-96E168E694C7}">
      <dgm:prSet phldrT="[Text]"/>
      <dgm:spPr/>
      <dgm:t>
        <a:bodyPr/>
        <a:lstStyle/>
        <a:p>
          <a:r>
            <a:rPr lang="en-CA" b="1" dirty="0" smtClean="0">
              <a:solidFill>
                <a:schemeClr val="tx1"/>
              </a:solidFill>
            </a:rPr>
            <a:t>Extreme post-modernism (culturally construed meaning is reality</a:t>
          </a:r>
          <a:r>
            <a:rPr lang="en-CA" b="1" dirty="0" smtClean="0"/>
            <a:t>)</a:t>
          </a:r>
          <a:endParaRPr lang="en-CA" b="1" dirty="0"/>
        </a:p>
      </dgm:t>
    </dgm:pt>
    <dgm:pt modelId="{EFA613E3-E5A9-4ED6-AA9D-DA33DCE3DF1D}" type="parTrans" cxnId="{CF897717-B88A-4D1F-8434-0DDD82547DC8}">
      <dgm:prSet/>
      <dgm:spPr/>
      <dgm:t>
        <a:bodyPr/>
        <a:lstStyle/>
        <a:p>
          <a:endParaRPr lang="en-CA"/>
        </a:p>
      </dgm:t>
    </dgm:pt>
    <dgm:pt modelId="{9C1C9ABD-4A85-431C-A6F1-4C0ABF3B1CBE}" type="sibTrans" cxnId="{CF897717-B88A-4D1F-8434-0DDD82547DC8}">
      <dgm:prSet/>
      <dgm:spPr/>
      <dgm:t>
        <a:bodyPr/>
        <a:lstStyle/>
        <a:p>
          <a:endParaRPr lang="en-CA"/>
        </a:p>
      </dgm:t>
    </dgm:pt>
    <dgm:pt modelId="{BE616497-F6AC-4121-8F47-E1E1A508988E}">
      <dgm:prSet phldrT="[Text]"/>
      <dgm:spPr/>
      <dgm:t>
        <a:bodyPr/>
        <a:lstStyle/>
        <a:p>
          <a:r>
            <a:rPr lang="en-CA" b="1" dirty="0" smtClean="0">
              <a:solidFill>
                <a:schemeClr val="tx1"/>
              </a:solidFill>
            </a:rPr>
            <a:t>Extreme systems thinking (web-of-life is reality)</a:t>
          </a:r>
          <a:endParaRPr lang="en-CA" b="1" dirty="0">
            <a:solidFill>
              <a:schemeClr val="tx1"/>
            </a:solidFill>
          </a:endParaRPr>
        </a:p>
      </dgm:t>
    </dgm:pt>
    <dgm:pt modelId="{45983574-CEC0-405E-BFDB-4E3B20279ACF}" type="parTrans" cxnId="{A7186099-D026-4B08-8E32-9897609F0FAD}">
      <dgm:prSet/>
      <dgm:spPr/>
      <dgm:t>
        <a:bodyPr/>
        <a:lstStyle/>
        <a:p>
          <a:endParaRPr lang="en-CA"/>
        </a:p>
      </dgm:t>
    </dgm:pt>
    <dgm:pt modelId="{17635618-1F3F-4A7D-83C5-A418758553F0}" type="sibTrans" cxnId="{A7186099-D026-4B08-8E32-9897609F0FAD}">
      <dgm:prSet/>
      <dgm:spPr/>
      <dgm:t>
        <a:bodyPr/>
        <a:lstStyle/>
        <a:p>
          <a:endParaRPr lang="en-CA"/>
        </a:p>
      </dgm:t>
    </dgm:pt>
    <dgm:pt modelId="{BF7AD1FE-6E57-4B99-9E11-EDC831C86AB0}" type="pres">
      <dgm:prSet presAssocID="{D962E157-2ABC-45AA-94A8-5008777742B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CE184189-4D2D-49C0-B3C5-AB7BD8189916}" type="pres">
      <dgm:prSet presAssocID="{FA103D8B-5190-4CB8-8D5A-E19A10F5163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97EDCE8-8649-435C-8F28-723246AE368D}" type="pres">
      <dgm:prSet presAssocID="{DDB32CBD-AF06-4E68-A26A-2D0C4462CB1F}" presName="sibTrans" presStyleCnt="0"/>
      <dgm:spPr/>
    </dgm:pt>
    <dgm:pt modelId="{3FC83AFC-9190-4122-887F-585BBDD419FA}" type="pres">
      <dgm:prSet presAssocID="{975E4059-686C-4614-BF9B-2B25972CC65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E5FD9B2-0DDE-4E67-A541-F48E0194EED0}" type="pres">
      <dgm:prSet presAssocID="{0B836141-8B9E-4F8B-98B0-6CEC6955F223}" presName="sibTrans" presStyleCnt="0"/>
      <dgm:spPr/>
    </dgm:pt>
    <dgm:pt modelId="{EAD261CD-0D1C-4072-837B-97F76E5F66BF}" type="pres">
      <dgm:prSet presAssocID="{2684455A-DC0B-4C51-9CAB-96E168E694C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6A30445-9814-482F-9828-B9B352480309}" type="pres">
      <dgm:prSet presAssocID="{9C1C9ABD-4A85-431C-A6F1-4C0ABF3B1CBE}" presName="sibTrans" presStyleCnt="0"/>
      <dgm:spPr/>
    </dgm:pt>
    <dgm:pt modelId="{359D71D2-05FB-4C13-AFBE-2637BF71DE85}" type="pres">
      <dgm:prSet presAssocID="{BE616497-F6AC-4121-8F47-E1E1A508988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14CCA3F3-10B8-4EC8-A3AE-8F50EF56D5E2}" srcId="{D962E157-2ABC-45AA-94A8-5008777742B5}" destId="{FA103D8B-5190-4CB8-8D5A-E19A10F5163A}" srcOrd="0" destOrd="0" parTransId="{7F9849EF-0268-4AC2-9C46-F01B8E9A2F61}" sibTransId="{DDB32CBD-AF06-4E68-A26A-2D0C4462CB1F}"/>
    <dgm:cxn modelId="{CF897717-B88A-4D1F-8434-0DDD82547DC8}" srcId="{D962E157-2ABC-45AA-94A8-5008777742B5}" destId="{2684455A-DC0B-4C51-9CAB-96E168E694C7}" srcOrd="2" destOrd="0" parTransId="{EFA613E3-E5A9-4ED6-AA9D-DA33DCE3DF1D}" sibTransId="{9C1C9ABD-4A85-431C-A6F1-4C0ABF3B1CBE}"/>
    <dgm:cxn modelId="{D770D227-C9A8-4B8A-A7B6-B2DC33D2E82B}" type="presOf" srcId="{FA103D8B-5190-4CB8-8D5A-E19A10F5163A}" destId="{CE184189-4D2D-49C0-B3C5-AB7BD8189916}" srcOrd="0" destOrd="0" presId="urn:microsoft.com/office/officeart/2005/8/layout/default"/>
    <dgm:cxn modelId="{40F33F70-C8DE-489C-BE96-9A918AB65A20}" type="presOf" srcId="{BE616497-F6AC-4121-8F47-E1E1A508988E}" destId="{359D71D2-05FB-4C13-AFBE-2637BF71DE85}" srcOrd="0" destOrd="0" presId="urn:microsoft.com/office/officeart/2005/8/layout/default"/>
    <dgm:cxn modelId="{F2261AD2-F25A-4FE9-8533-FE6D14DD15D4}" srcId="{D962E157-2ABC-45AA-94A8-5008777742B5}" destId="{975E4059-686C-4614-BF9B-2B25972CC65A}" srcOrd="1" destOrd="0" parTransId="{2FE2A397-1FC4-4967-B75E-FF4AC67B3F88}" sibTransId="{0B836141-8B9E-4F8B-98B0-6CEC6955F223}"/>
    <dgm:cxn modelId="{A7186099-D026-4B08-8E32-9897609F0FAD}" srcId="{D962E157-2ABC-45AA-94A8-5008777742B5}" destId="{BE616497-F6AC-4121-8F47-E1E1A508988E}" srcOrd="3" destOrd="0" parTransId="{45983574-CEC0-405E-BFDB-4E3B20279ACF}" sibTransId="{17635618-1F3F-4A7D-83C5-A418758553F0}"/>
    <dgm:cxn modelId="{4D966B6A-B651-4519-B042-90B579D4A5AD}" type="presOf" srcId="{2684455A-DC0B-4C51-9CAB-96E168E694C7}" destId="{EAD261CD-0D1C-4072-837B-97F76E5F66BF}" srcOrd="0" destOrd="0" presId="urn:microsoft.com/office/officeart/2005/8/layout/default"/>
    <dgm:cxn modelId="{5EECF0E3-3B5F-4576-B3B4-1009C5FFDE4C}" type="presOf" srcId="{D962E157-2ABC-45AA-94A8-5008777742B5}" destId="{BF7AD1FE-6E57-4B99-9E11-EDC831C86AB0}" srcOrd="0" destOrd="0" presId="urn:microsoft.com/office/officeart/2005/8/layout/default"/>
    <dgm:cxn modelId="{A4DFA39D-3781-4E00-B4AB-37E23A2CEFEF}" type="presOf" srcId="{975E4059-686C-4614-BF9B-2B25972CC65A}" destId="{3FC83AFC-9190-4122-887F-585BBDD419FA}" srcOrd="0" destOrd="0" presId="urn:microsoft.com/office/officeart/2005/8/layout/default"/>
    <dgm:cxn modelId="{BD48EFC8-F4C2-4120-8CD1-B50C352D8A77}" type="presParOf" srcId="{BF7AD1FE-6E57-4B99-9E11-EDC831C86AB0}" destId="{CE184189-4D2D-49C0-B3C5-AB7BD8189916}" srcOrd="0" destOrd="0" presId="urn:microsoft.com/office/officeart/2005/8/layout/default"/>
    <dgm:cxn modelId="{25DA33EB-10EE-4E36-9478-CBF61A3E27C1}" type="presParOf" srcId="{BF7AD1FE-6E57-4B99-9E11-EDC831C86AB0}" destId="{297EDCE8-8649-435C-8F28-723246AE368D}" srcOrd="1" destOrd="0" presId="urn:microsoft.com/office/officeart/2005/8/layout/default"/>
    <dgm:cxn modelId="{0C66B882-5F9B-4F58-9891-819DA66FE7A8}" type="presParOf" srcId="{BF7AD1FE-6E57-4B99-9E11-EDC831C86AB0}" destId="{3FC83AFC-9190-4122-887F-585BBDD419FA}" srcOrd="2" destOrd="0" presId="urn:microsoft.com/office/officeart/2005/8/layout/default"/>
    <dgm:cxn modelId="{A11DFAFD-0A51-4104-B69E-3D1B3BC5DDDE}" type="presParOf" srcId="{BF7AD1FE-6E57-4B99-9E11-EDC831C86AB0}" destId="{AE5FD9B2-0DDE-4E67-A541-F48E0194EED0}" srcOrd="3" destOrd="0" presId="urn:microsoft.com/office/officeart/2005/8/layout/default"/>
    <dgm:cxn modelId="{87FDB6DE-DAE7-4C0C-904B-7B69238502D8}" type="presParOf" srcId="{BF7AD1FE-6E57-4B99-9E11-EDC831C86AB0}" destId="{EAD261CD-0D1C-4072-837B-97F76E5F66BF}" srcOrd="4" destOrd="0" presId="urn:microsoft.com/office/officeart/2005/8/layout/default"/>
    <dgm:cxn modelId="{54D32EA6-EE3F-4DC6-A5D3-1D494F5FB6F8}" type="presParOf" srcId="{BF7AD1FE-6E57-4B99-9E11-EDC831C86AB0}" destId="{A6A30445-9814-482F-9828-B9B352480309}" srcOrd="5" destOrd="0" presId="urn:microsoft.com/office/officeart/2005/8/layout/default"/>
    <dgm:cxn modelId="{83599AA2-B123-4C02-82C2-DBAE75FA7B38}" type="presParOf" srcId="{BF7AD1FE-6E57-4B99-9E11-EDC831C86AB0}" destId="{359D71D2-05FB-4C13-AFBE-2637BF71DE8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184189-4D2D-49C0-B3C5-AB7BD8189916}">
      <dsp:nvSpPr>
        <dsp:cNvPr id="0" name=""/>
        <dsp:cNvSpPr/>
      </dsp:nvSpPr>
      <dsp:spPr>
        <a:xfrm>
          <a:off x="883" y="595188"/>
          <a:ext cx="3446301" cy="20677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b="1" kern="1200" dirty="0" smtClean="0">
              <a:solidFill>
                <a:schemeClr val="tx1"/>
              </a:solidFill>
            </a:rPr>
            <a:t>Extreme idealism (Inner mind is reality)</a:t>
          </a:r>
          <a:endParaRPr lang="en-CA" sz="2700" b="1" kern="1200" dirty="0">
            <a:solidFill>
              <a:schemeClr val="tx1"/>
            </a:solidFill>
          </a:endParaRPr>
        </a:p>
      </dsp:txBody>
      <dsp:txXfrm>
        <a:off x="883" y="595188"/>
        <a:ext cx="3446301" cy="2067780"/>
      </dsp:txXfrm>
    </dsp:sp>
    <dsp:sp modelId="{3FC83AFC-9190-4122-887F-585BBDD419FA}">
      <dsp:nvSpPr>
        <dsp:cNvPr id="0" name=""/>
        <dsp:cNvSpPr/>
      </dsp:nvSpPr>
      <dsp:spPr>
        <a:xfrm>
          <a:off x="3791815" y="595188"/>
          <a:ext cx="3446301" cy="20677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b="1" kern="1200" dirty="0" smtClean="0">
              <a:solidFill>
                <a:schemeClr val="tx1"/>
              </a:solidFill>
            </a:rPr>
            <a:t>Extreme scientism (outer matter is reality</a:t>
          </a:r>
          <a:r>
            <a:rPr lang="en-CA" sz="2700" kern="1200" dirty="0" smtClean="0">
              <a:solidFill>
                <a:schemeClr val="tx1"/>
              </a:solidFill>
            </a:rPr>
            <a:t>)</a:t>
          </a:r>
          <a:endParaRPr lang="en-CA" sz="2700" kern="1200" dirty="0">
            <a:solidFill>
              <a:schemeClr val="tx1"/>
            </a:solidFill>
          </a:endParaRPr>
        </a:p>
      </dsp:txBody>
      <dsp:txXfrm>
        <a:off x="3791815" y="595188"/>
        <a:ext cx="3446301" cy="2067780"/>
      </dsp:txXfrm>
    </dsp:sp>
    <dsp:sp modelId="{EAD261CD-0D1C-4072-837B-97F76E5F66BF}">
      <dsp:nvSpPr>
        <dsp:cNvPr id="0" name=""/>
        <dsp:cNvSpPr/>
      </dsp:nvSpPr>
      <dsp:spPr>
        <a:xfrm>
          <a:off x="883" y="3007599"/>
          <a:ext cx="3446301" cy="20677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b="1" kern="1200" dirty="0" smtClean="0">
              <a:solidFill>
                <a:schemeClr val="tx1"/>
              </a:solidFill>
            </a:rPr>
            <a:t>Extreme post-modernism (culturally construed meaning is reality</a:t>
          </a:r>
          <a:r>
            <a:rPr lang="en-CA" sz="2700" b="1" kern="1200" dirty="0" smtClean="0"/>
            <a:t>)</a:t>
          </a:r>
          <a:endParaRPr lang="en-CA" sz="2700" b="1" kern="1200" dirty="0"/>
        </a:p>
      </dsp:txBody>
      <dsp:txXfrm>
        <a:off x="883" y="3007599"/>
        <a:ext cx="3446301" cy="2067780"/>
      </dsp:txXfrm>
    </dsp:sp>
    <dsp:sp modelId="{359D71D2-05FB-4C13-AFBE-2637BF71DE85}">
      <dsp:nvSpPr>
        <dsp:cNvPr id="0" name=""/>
        <dsp:cNvSpPr/>
      </dsp:nvSpPr>
      <dsp:spPr>
        <a:xfrm>
          <a:off x="3791815" y="3007599"/>
          <a:ext cx="3446301" cy="20677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b="1" kern="1200" dirty="0" smtClean="0">
              <a:solidFill>
                <a:schemeClr val="tx1"/>
              </a:solidFill>
            </a:rPr>
            <a:t>Extreme systems thinking (web-of-life is reality)</a:t>
          </a:r>
          <a:endParaRPr lang="en-CA" sz="2700" b="1" kern="1200" dirty="0">
            <a:solidFill>
              <a:schemeClr val="tx1"/>
            </a:solidFill>
          </a:endParaRPr>
        </a:p>
      </dsp:txBody>
      <dsp:txXfrm>
        <a:off x="3791815" y="3007599"/>
        <a:ext cx="3446301" cy="2067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B035B-BA37-4837-A199-A91C83768990}" type="datetimeFigureOut">
              <a:rPr lang="en-US" smtClean="0"/>
              <a:pPr/>
              <a:t>5/14/2011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99C34-3124-4C2B-A1B2-6AE01D956173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B79E538-F8FB-4500-9235-EB7E12566DB7}" type="datetimeFigureOut">
              <a:rPr lang="en-US" smtClean="0"/>
              <a:pPr/>
              <a:t>5/14/2011</a:t>
            </a:fld>
            <a:endParaRPr lang="en-C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8B0448A-1F53-43D2-8434-3917EFD0FC1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79E538-F8FB-4500-9235-EB7E12566DB7}" type="datetimeFigureOut">
              <a:rPr lang="en-US" smtClean="0"/>
              <a:pPr/>
              <a:t>5/14/2011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B0448A-1F53-43D2-8434-3917EFD0FC1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B79E538-F8FB-4500-9235-EB7E12566DB7}" type="datetimeFigureOut">
              <a:rPr lang="en-US" smtClean="0"/>
              <a:pPr/>
              <a:t>5/14/2011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8B0448A-1F53-43D2-8434-3917EFD0FC1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79E538-F8FB-4500-9235-EB7E12566DB7}" type="datetimeFigureOut">
              <a:rPr lang="en-US" smtClean="0"/>
              <a:pPr/>
              <a:t>5/14/2011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B0448A-1F53-43D2-8434-3917EFD0FC1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B79E538-F8FB-4500-9235-EB7E12566DB7}" type="datetimeFigureOut">
              <a:rPr lang="en-US" smtClean="0"/>
              <a:pPr/>
              <a:t>5/14/2011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8B0448A-1F53-43D2-8434-3917EFD0FC1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79E538-F8FB-4500-9235-EB7E12566DB7}" type="datetimeFigureOut">
              <a:rPr lang="en-US" smtClean="0"/>
              <a:pPr/>
              <a:t>5/14/2011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B0448A-1F53-43D2-8434-3917EFD0FC1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79E538-F8FB-4500-9235-EB7E12566DB7}" type="datetimeFigureOut">
              <a:rPr lang="en-US" smtClean="0"/>
              <a:pPr/>
              <a:t>5/14/2011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B0448A-1F53-43D2-8434-3917EFD0FC1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79E538-F8FB-4500-9235-EB7E12566DB7}" type="datetimeFigureOut">
              <a:rPr lang="en-US" smtClean="0"/>
              <a:pPr/>
              <a:t>5/14/2011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B0448A-1F53-43D2-8434-3917EFD0FC1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B79E538-F8FB-4500-9235-EB7E12566DB7}" type="datetimeFigureOut">
              <a:rPr lang="en-US" smtClean="0"/>
              <a:pPr/>
              <a:t>5/14/2011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B0448A-1F53-43D2-8434-3917EFD0FC1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79E538-F8FB-4500-9235-EB7E12566DB7}" type="datetimeFigureOut">
              <a:rPr lang="en-US" smtClean="0"/>
              <a:pPr/>
              <a:t>5/14/2011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B0448A-1F53-43D2-8434-3917EFD0FC1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79E538-F8FB-4500-9235-EB7E12566DB7}" type="datetimeFigureOut">
              <a:rPr lang="en-US" smtClean="0"/>
              <a:pPr/>
              <a:t>5/14/2011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B0448A-1F53-43D2-8434-3917EFD0FC1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B79E538-F8FB-4500-9235-EB7E12566DB7}" type="datetimeFigureOut">
              <a:rPr lang="en-US" smtClean="0"/>
              <a:pPr/>
              <a:t>5/14/2011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8B0448A-1F53-43D2-8434-3917EFD0FC1A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Integral Leadership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CA" dirty="0" smtClean="0"/>
              <a:t>Informed by Ken Wilber’s </a:t>
            </a:r>
            <a:r>
              <a:rPr lang="en-CA" i="1" dirty="0" smtClean="0"/>
              <a:t>Theory of Everything</a:t>
            </a:r>
            <a:r>
              <a:rPr lang="en-CA" dirty="0" smtClean="0"/>
              <a:t> and </a:t>
            </a:r>
            <a:r>
              <a:rPr lang="en-CA" i="1" dirty="0" smtClean="0"/>
              <a:t>The Integral Vision </a:t>
            </a:r>
            <a:r>
              <a:rPr lang="en-CA" dirty="0" smtClean="0"/>
              <a:t>and Beck and Cowan’s </a:t>
            </a:r>
            <a:r>
              <a:rPr lang="en-CA" i="1" dirty="0" smtClean="0"/>
              <a:t>Spiral Dynamics Approach</a:t>
            </a:r>
          </a:p>
          <a:p>
            <a:endParaRPr lang="en-CA" i="1" dirty="0" smtClean="0"/>
          </a:p>
          <a:p>
            <a:r>
              <a:rPr lang="en-CA" i="1" dirty="0" smtClean="0"/>
              <a:t>Sue McGregor  January </a:t>
            </a:r>
            <a:r>
              <a:rPr lang="en-CA" i="1" dirty="0" smtClean="0"/>
              <a:t>2010</a:t>
            </a:r>
          </a:p>
          <a:p>
            <a:endParaRPr lang="en-CA" i="1" dirty="0" smtClean="0"/>
          </a:p>
          <a:p>
            <a:r>
              <a:rPr lang="en-CA" i="1" dirty="0" smtClean="0"/>
              <a:t>Recommended Citation: McGregor, S. L. T. (2010). Integral leadership : Graduate  Leadership Course material</a:t>
            </a:r>
            <a:r>
              <a:rPr lang="en-CA" dirty="0" smtClean="0"/>
              <a:t>s</a:t>
            </a:r>
            <a:r>
              <a:rPr lang="en-CA" i="1" dirty="0" smtClean="0"/>
              <a:t>. Mount Saint Vincent University, Halifax NS. </a:t>
            </a:r>
            <a:endParaRPr lang="en-CA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gral vis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9" y="1232282"/>
            <a:ext cx="5672158" cy="42541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94316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Intent of integral leadership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7239000" cy="5598504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Intent is to be as comprehensive, inclusive and caring as possible while striving for deep, luminous clarity of the situation </a:t>
            </a:r>
          </a:p>
          <a:p>
            <a:r>
              <a:rPr lang="en-CA" dirty="0" smtClean="0"/>
              <a:t> the intent is to scan all elements to gain </a:t>
            </a:r>
            <a:r>
              <a:rPr lang="en-CA" b="1" dirty="0" smtClean="0">
                <a:solidFill>
                  <a:schemeClr val="tx2"/>
                </a:solidFill>
              </a:rPr>
              <a:t>integral insights </a:t>
            </a:r>
            <a:r>
              <a:rPr lang="en-CA" dirty="0" smtClean="0"/>
              <a:t>(self, science, the collective, and the web-of-life systems)</a:t>
            </a:r>
          </a:p>
          <a:p>
            <a:r>
              <a:rPr lang="en-CA" dirty="0" smtClean="0"/>
              <a:t>With this </a:t>
            </a:r>
            <a:r>
              <a:rPr lang="en-CA" b="1" dirty="0" smtClean="0">
                <a:solidFill>
                  <a:schemeClr val="tx2"/>
                </a:solidFill>
              </a:rPr>
              <a:t>integral vision </a:t>
            </a:r>
            <a:r>
              <a:rPr lang="en-CA" dirty="0" smtClean="0"/>
              <a:t>leaders are closer to making sense of everything (</a:t>
            </a:r>
            <a:r>
              <a:rPr lang="en-CA" i="1" dirty="0" smtClean="0"/>
              <a:t>the theory of everything</a:t>
            </a:r>
            <a:r>
              <a:rPr lang="en-CA" dirty="0" smtClean="0"/>
              <a:t>).</a:t>
            </a:r>
          </a:p>
          <a:p>
            <a:r>
              <a:rPr lang="en-CA" dirty="0" smtClean="0"/>
              <a:t>There is no right or wrong. There is a place for everything.</a:t>
            </a:r>
          </a:p>
          <a:p>
            <a:r>
              <a:rPr lang="en-CA" b="1" dirty="0" smtClean="0">
                <a:solidFill>
                  <a:schemeClr val="accent6">
                    <a:lumMod val="50000"/>
                  </a:schemeClr>
                </a:solidFill>
                <a:latin typeface="Mongolian Baiti" pitchFamily="66" charset="0"/>
                <a:cs typeface="Mongolian Baiti" pitchFamily="66" charset="0"/>
              </a:rPr>
              <a:t>MAJOR ISSUE is “how much complexity is needed to adequately understand the situation from a holistic, integral perspective?”</a:t>
            </a:r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80002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3520440" cy="571504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CA" dirty="0" smtClean="0"/>
              <a:t>Failure to find this integral vision by looking at many perspectives to deal with complexity, means people lead on a </a:t>
            </a:r>
            <a:r>
              <a:rPr lang="en-CA" i="1" dirty="0" smtClean="0">
                <a:solidFill>
                  <a:schemeClr val="accent6">
                    <a:lumMod val="50000"/>
                  </a:schemeClr>
                </a:solidFill>
              </a:rPr>
              <a:t>flatland </a:t>
            </a:r>
            <a:r>
              <a:rPr lang="en-CA" i="1" dirty="0" smtClean="0"/>
              <a:t>- </a:t>
            </a:r>
            <a:r>
              <a:rPr lang="en-CA" dirty="0" smtClean="0"/>
              <a:t>they fail to grasp the full spectrum of human consciousness and development.</a:t>
            </a:r>
          </a:p>
          <a:p>
            <a:pPr>
              <a:buNone/>
            </a:pPr>
            <a:r>
              <a:rPr lang="en-CA" dirty="0" smtClean="0"/>
              <a:t>Living on a flatland means </a:t>
            </a:r>
            <a:r>
              <a:rPr lang="en-US" dirty="0" smtClean="0"/>
              <a:t>people are living life with no integration of different perspectives and worldviews.</a:t>
            </a:r>
          </a:p>
          <a:p>
            <a:pPr>
              <a:buNone/>
            </a:pPr>
            <a:r>
              <a:rPr lang="en-US" dirty="0" smtClean="0"/>
              <a:t>Leaders operating on the flatland lose too many viewpoints – they cannot see around the many corners to gain other perspectives that might inform their complex problem solving.</a:t>
            </a:r>
            <a:endParaRPr lang="en-CA" dirty="0" smtClean="0"/>
          </a:p>
          <a:p>
            <a:pPr>
              <a:buNone/>
            </a:pPr>
            <a:endParaRPr lang="en-CA" i="1" dirty="0" smtClean="0"/>
          </a:p>
          <a:p>
            <a:pPr>
              <a:buNone/>
            </a:pPr>
            <a:endParaRPr lang="en-CA" dirty="0"/>
          </a:p>
        </p:txBody>
      </p:sp>
      <p:pic>
        <p:nvPicPr>
          <p:cNvPr id="6" name="Picture 5" descr="globle squ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3357562"/>
            <a:ext cx="4343424" cy="3257568"/>
          </a:xfrm>
          <a:prstGeom prst="rect">
            <a:avLst/>
          </a:prstGeom>
        </p:spPr>
      </p:pic>
      <p:pic>
        <p:nvPicPr>
          <p:cNvPr id="8" name="Content Placeholder 7" descr="flatlan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6248" y="142852"/>
            <a:ext cx="4647316" cy="300037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gr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928670"/>
            <a:ext cx="3357554" cy="52864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Some sort of integration (pun intended)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6572296" cy="4846320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Relationships and connections</a:t>
            </a:r>
          </a:p>
          <a:p>
            <a:r>
              <a:rPr lang="en-CA" dirty="0" smtClean="0"/>
              <a:t>Chaos and tension</a:t>
            </a:r>
          </a:p>
          <a:p>
            <a:r>
              <a:rPr lang="en-CA" dirty="0" smtClean="0"/>
              <a:t>Emergence and complexity</a:t>
            </a:r>
          </a:p>
          <a:p>
            <a:r>
              <a:rPr lang="en-CA" dirty="0" smtClean="0"/>
              <a:t>Collection of views and perspectives</a:t>
            </a:r>
          </a:p>
          <a:p>
            <a:r>
              <a:rPr lang="en-CA" dirty="0" smtClean="0"/>
              <a:t>Integrate science, art, morals and religions</a:t>
            </a:r>
          </a:p>
          <a:p>
            <a:r>
              <a:rPr lang="en-CA" dirty="0" smtClean="0"/>
              <a:t>Integrate matter, body, mind and soul</a:t>
            </a:r>
          </a:p>
          <a:p>
            <a:r>
              <a:rPr lang="en-CA" dirty="0" smtClean="0"/>
              <a:t>Integrate physical, mental, emotional and spiritual</a:t>
            </a:r>
          </a:p>
          <a:p>
            <a:r>
              <a:rPr lang="en-CA" dirty="0" smtClean="0"/>
              <a:t>Integrate I/me, we, it and its</a:t>
            </a:r>
          </a:p>
          <a:p>
            <a:r>
              <a:rPr lang="en-CA" dirty="0" smtClean="0"/>
              <a:t>Integrate first (I), second (we) and third (it and its) persons to create </a:t>
            </a:r>
            <a:r>
              <a:rPr lang="en-CA" i="1" dirty="0" smtClean="0"/>
              <a:t>fourth person</a:t>
            </a:r>
          </a:p>
          <a:p>
            <a:pPr>
              <a:buNone/>
            </a:pPr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7242048" cy="1357298"/>
          </a:xfrm>
        </p:spPr>
        <p:txBody>
          <a:bodyPr>
            <a:normAutofit/>
          </a:bodyPr>
          <a:lstStyle/>
          <a:p>
            <a:r>
              <a:rPr lang="en-CA" sz="3200" dirty="0" smtClean="0"/>
              <a:t>Nine levels of human consciousness – spiral dynamics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b="1" dirty="0" smtClean="0">
                <a:solidFill>
                  <a:schemeClr val="accent6">
                    <a:lumMod val="50000"/>
                  </a:schemeClr>
                </a:solidFill>
              </a:rPr>
              <a:t>Tier 1 </a:t>
            </a:r>
            <a:r>
              <a:rPr lang="en-CA" b="1" dirty="0" smtClean="0">
                <a:solidFill>
                  <a:srgbClr val="FF0000"/>
                </a:solidFill>
              </a:rPr>
              <a:t>(99%)</a:t>
            </a:r>
          </a:p>
          <a:p>
            <a:pPr>
              <a:buNone/>
            </a:pPr>
            <a:r>
              <a:rPr lang="en-CA" dirty="0" smtClean="0"/>
              <a:t>Level 1 – instinctive</a:t>
            </a:r>
          </a:p>
          <a:p>
            <a:pPr>
              <a:buNone/>
            </a:pPr>
            <a:r>
              <a:rPr lang="en-CA" dirty="0" smtClean="0"/>
              <a:t>Level 2 – magical</a:t>
            </a:r>
          </a:p>
          <a:p>
            <a:pPr>
              <a:buNone/>
            </a:pPr>
            <a:r>
              <a:rPr lang="en-CA" dirty="0" smtClean="0"/>
              <a:t>Level 3 – egocentric</a:t>
            </a:r>
          </a:p>
          <a:p>
            <a:pPr>
              <a:buNone/>
            </a:pPr>
            <a:r>
              <a:rPr lang="en-CA" dirty="0" smtClean="0"/>
              <a:t>Level 4 – mythic </a:t>
            </a:r>
          </a:p>
          <a:p>
            <a:pPr>
              <a:buNone/>
            </a:pPr>
            <a:r>
              <a:rPr lang="en-CA" dirty="0" smtClean="0"/>
              <a:t>Level 5 – </a:t>
            </a:r>
            <a:r>
              <a:rPr lang="en-CA" dirty="0" smtClean="0">
                <a:solidFill>
                  <a:srgbClr val="FF0000"/>
                </a:solidFill>
              </a:rPr>
              <a:t>scientific and materialism (30%)</a:t>
            </a:r>
          </a:p>
          <a:p>
            <a:pPr>
              <a:buNone/>
            </a:pPr>
            <a:r>
              <a:rPr lang="en-CA" dirty="0" smtClean="0"/>
              <a:t>Level 6- humanistic and sensitive-self in relation to others (10%)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b="1" dirty="0" smtClean="0">
                <a:solidFill>
                  <a:schemeClr val="accent6">
                    <a:lumMod val="50000"/>
                  </a:schemeClr>
                </a:solidFill>
              </a:rPr>
              <a:t>Tier 2</a:t>
            </a:r>
            <a:r>
              <a:rPr lang="en-CA" dirty="0" smtClean="0"/>
              <a:t> </a:t>
            </a:r>
            <a:r>
              <a:rPr lang="en-CA" b="1" dirty="0" smtClean="0">
                <a:solidFill>
                  <a:srgbClr val="FF0000"/>
                </a:solidFill>
              </a:rPr>
              <a:t>(1%)</a:t>
            </a:r>
          </a:p>
          <a:p>
            <a:pPr>
              <a:buNone/>
            </a:pPr>
            <a:r>
              <a:rPr lang="en-CA" dirty="0" smtClean="0"/>
              <a:t>Level 7 – integration of complex systems</a:t>
            </a:r>
          </a:p>
          <a:p>
            <a:pPr>
              <a:buNone/>
            </a:pPr>
            <a:r>
              <a:rPr lang="en-CA" dirty="0" smtClean="0"/>
              <a:t>Level 8 – holistic, global and the unknown</a:t>
            </a:r>
          </a:p>
          <a:p>
            <a:r>
              <a:rPr lang="en-CA" b="1" dirty="0" smtClean="0">
                <a:solidFill>
                  <a:schemeClr val="accent6">
                    <a:lumMod val="50000"/>
                  </a:schemeClr>
                </a:solidFill>
              </a:rPr>
              <a:t>Tier 3 </a:t>
            </a:r>
            <a:r>
              <a:rPr lang="en-CA" b="1" dirty="0" smtClean="0">
                <a:solidFill>
                  <a:srgbClr val="FF0000"/>
                </a:solidFill>
              </a:rPr>
              <a:t>(0%)</a:t>
            </a:r>
          </a:p>
          <a:p>
            <a:pPr>
              <a:buNone/>
            </a:pPr>
            <a:r>
              <a:rPr lang="en-CA" dirty="0" smtClean="0"/>
              <a:t>Level 9 – integral (vision logic)</a:t>
            </a:r>
            <a:endParaRPr lang="en-CA" dirty="0"/>
          </a:p>
        </p:txBody>
      </p:sp>
      <p:pic>
        <p:nvPicPr>
          <p:cNvPr id="5" name="Picture 4" descr="Spiral dynami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3714752"/>
            <a:ext cx="2072640" cy="29337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os_the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786578" y="0"/>
            <a:ext cx="2166934" cy="2166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Spiral metaphor so leaders do not have to live on the flatland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 smtClean="0"/>
              <a:t>People tend to see the world as </a:t>
            </a:r>
            <a:r>
              <a:rPr lang="en-CA" b="1" dirty="0" smtClean="0">
                <a:solidFill>
                  <a:schemeClr val="tx2"/>
                </a:solidFill>
              </a:rPr>
              <a:t>part</a:t>
            </a:r>
            <a:r>
              <a:rPr lang="en-CA" dirty="0" smtClean="0"/>
              <a:t>isan (fragmented in parts) – we need to shift to </a:t>
            </a:r>
            <a:r>
              <a:rPr lang="en-CA" b="1" dirty="0" err="1" smtClean="0">
                <a:solidFill>
                  <a:schemeClr val="tx2"/>
                </a:solidFill>
              </a:rPr>
              <a:t>whol</a:t>
            </a:r>
            <a:r>
              <a:rPr lang="en-CA" dirty="0" err="1" smtClean="0"/>
              <a:t>ism</a:t>
            </a:r>
            <a:r>
              <a:rPr lang="en-CA" dirty="0" smtClean="0"/>
              <a:t> (things are interconnected) and evolutionary</a:t>
            </a:r>
          </a:p>
          <a:p>
            <a:r>
              <a:rPr lang="en-CA" b="1" dirty="0" smtClean="0">
                <a:solidFill>
                  <a:schemeClr val="tx2"/>
                </a:solidFill>
              </a:rPr>
              <a:t>Tier Thinking (From Spiral Dynamics theory) – nine levels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Tier 1 </a:t>
            </a:r>
            <a:r>
              <a:rPr lang="en-CA" dirty="0" smtClean="0"/>
              <a:t>- </a:t>
            </a:r>
            <a:r>
              <a:rPr lang="en-US" dirty="0" smtClean="0"/>
              <a:t>people see the world in </a:t>
            </a:r>
            <a:r>
              <a:rPr lang="en-US" b="1" dirty="0" smtClean="0">
                <a:solidFill>
                  <a:schemeClr val="tx2"/>
                </a:solidFill>
              </a:rPr>
              <a:t>parts</a:t>
            </a:r>
            <a:r>
              <a:rPr lang="en-US" dirty="0" smtClean="0"/>
              <a:t>, from individual perspectives with no integration (6 levels)</a:t>
            </a:r>
            <a:endParaRPr lang="en-CA" dirty="0" smtClean="0"/>
          </a:p>
          <a:p>
            <a:r>
              <a:rPr lang="en-CA" dirty="0" smtClean="0">
                <a:solidFill>
                  <a:srgbClr val="FF0000"/>
                </a:solidFill>
              </a:rPr>
              <a:t>Tier 2 </a:t>
            </a:r>
            <a:r>
              <a:rPr lang="en-CA" dirty="0" smtClean="0"/>
              <a:t>- </a:t>
            </a:r>
            <a:r>
              <a:rPr lang="en-US" dirty="0" smtClean="0"/>
              <a:t>When </a:t>
            </a:r>
            <a:r>
              <a:rPr lang="en-US" i="1" dirty="0" smtClean="0"/>
              <a:t>the light comes on</a:t>
            </a:r>
            <a:r>
              <a:rPr lang="en-US" dirty="0" smtClean="0"/>
              <a:t>, the aha moment when people are able to finally see the big-picture rather than the parts, they have jumped to second-tier thinking: integration and synergy of many perspectives and ultimately, the emergence of integral-</a:t>
            </a:r>
            <a:r>
              <a:rPr lang="en-US" dirty="0" err="1" smtClean="0"/>
              <a:t>holonic</a:t>
            </a:r>
            <a:r>
              <a:rPr lang="en-US" dirty="0" smtClean="0"/>
              <a:t> thinking (2 levels)</a:t>
            </a:r>
            <a:endParaRPr lang="en-CA" dirty="0" smtClean="0"/>
          </a:p>
          <a:p>
            <a:r>
              <a:rPr lang="en-CA" dirty="0" smtClean="0">
                <a:solidFill>
                  <a:srgbClr val="FF0000"/>
                </a:solidFill>
              </a:rPr>
              <a:t>Tier 3 - </a:t>
            </a:r>
            <a:r>
              <a:rPr lang="en-US" dirty="0" smtClean="0"/>
              <a:t>integral-</a:t>
            </a:r>
            <a:r>
              <a:rPr lang="en-US" dirty="0" err="1" smtClean="0"/>
              <a:t>holon</a:t>
            </a:r>
            <a:r>
              <a:rPr lang="en-US" dirty="0" smtClean="0"/>
              <a:t> thinking; often called visionaries, able to establish </a:t>
            </a:r>
            <a:r>
              <a:rPr lang="en-US" i="1" dirty="0" err="1" smtClean="0"/>
              <a:t>tensegrity</a:t>
            </a:r>
            <a:r>
              <a:rPr lang="en-US" dirty="0" smtClean="0"/>
              <a:t>, short for tension integrity. They are able to respect a semi-stable mix of order and chaos and accept that people are capable of self-stabilizing by redistributing and diluting stress on systems (1 level) </a:t>
            </a:r>
            <a:endParaRPr lang="en-C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iral_dynamics_mo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9477" y="0"/>
            <a:ext cx="520504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214290"/>
            <a:ext cx="1857388" cy="1477328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Wilber adds a Third Tier with a ninth level </a:t>
            </a:r>
          </a:p>
          <a:p>
            <a:r>
              <a:rPr lang="en-CA" dirty="0" smtClean="0"/>
              <a:t>– </a:t>
            </a:r>
            <a:r>
              <a:rPr lang="en-CA" i="1" dirty="0" smtClean="0"/>
              <a:t>integral </a:t>
            </a:r>
            <a:r>
              <a:rPr lang="en-CA" i="1" dirty="0" err="1" smtClean="0"/>
              <a:t>holon</a:t>
            </a:r>
            <a:r>
              <a:rPr lang="en-CA" i="1" dirty="0" smtClean="0"/>
              <a:t> </a:t>
            </a:r>
          </a:p>
          <a:p>
            <a:r>
              <a:rPr lang="en-CA" i="1" dirty="0" smtClean="0"/>
              <a:t>– </a:t>
            </a:r>
            <a:r>
              <a:rPr lang="en-CA" dirty="0" smtClean="0">
                <a:solidFill>
                  <a:srgbClr val="002060"/>
                </a:solidFill>
              </a:rPr>
              <a:t>indigo color</a:t>
            </a:r>
            <a:endParaRPr lang="en-CA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Wilber’s addition of Five elements (</a:t>
            </a:r>
            <a:r>
              <a:rPr lang="en-CA" dirty="0" err="1" smtClean="0"/>
              <a:t>AQAL</a:t>
            </a:r>
            <a:r>
              <a:rPr lang="en-CA" dirty="0" smtClean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400" b="1" dirty="0" smtClean="0"/>
              <a:t>STATES</a:t>
            </a:r>
            <a:r>
              <a:rPr lang="en-CA" dirty="0" smtClean="0"/>
              <a:t> – </a:t>
            </a:r>
            <a:r>
              <a:rPr lang="en-CA" dirty="0" smtClean="0">
                <a:solidFill>
                  <a:schemeClr val="tx2"/>
                </a:solidFill>
              </a:rPr>
              <a:t>progression</a:t>
            </a:r>
            <a:r>
              <a:rPr lang="en-CA" dirty="0" smtClean="0"/>
              <a:t> – temporary but build on each other</a:t>
            </a:r>
          </a:p>
          <a:p>
            <a:r>
              <a:rPr lang="en-CA" b="1" dirty="0" smtClean="0">
                <a:solidFill>
                  <a:srgbClr val="002060"/>
                </a:solidFill>
              </a:rPr>
              <a:t>STAGES</a:t>
            </a:r>
            <a:r>
              <a:rPr lang="en-CA" dirty="0" smtClean="0"/>
              <a:t> – </a:t>
            </a:r>
            <a:r>
              <a:rPr lang="en-CA" dirty="0" smtClean="0">
                <a:solidFill>
                  <a:schemeClr val="tx2"/>
                </a:solidFill>
              </a:rPr>
              <a:t>development</a:t>
            </a:r>
            <a:r>
              <a:rPr lang="en-CA" dirty="0" smtClean="0"/>
              <a:t> – permanent but take a long time to come into being (stages unfold sequentially and cannot be skipped)</a:t>
            </a:r>
          </a:p>
          <a:p>
            <a:r>
              <a:rPr lang="en-CA" sz="2800" b="1" dirty="0" smtClean="0"/>
              <a:t>LINES</a:t>
            </a:r>
            <a:r>
              <a:rPr lang="en-CA" dirty="0" smtClean="0"/>
              <a:t> – </a:t>
            </a:r>
            <a:r>
              <a:rPr lang="en-CA" dirty="0" smtClean="0">
                <a:solidFill>
                  <a:schemeClr val="tx2"/>
                </a:solidFill>
              </a:rPr>
              <a:t>growth </a:t>
            </a:r>
            <a:r>
              <a:rPr lang="en-CA" dirty="0" smtClean="0"/>
              <a:t>– dynamic (unfold through the stages- can be straight, wavy, spiral, streams, waves)</a:t>
            </a:r>
          </a:p>
          <a:p>
            <a:r>
              <a:rPr lang="en-CA" b="1" dirty="0" smtClean="0"/>
              <a:t>TYPES </a:t>
            </a:r>
            <a:r>
              <a:rPr lang="en-CA" dirty="0" smtClean="0"/>
              <a:t>– </a:t>
            </a:r>
            <a:r>
              <a:rPr lang="en-CA" dirty="0" smtClean="0">
                <a:solidFill>
                  <a:schemeClr val="tx2"/>
                </a:solidFill>
              </a:rPr>
              <a:t>evolution</a:t>
            </a:r>
            <a:r>
              <a:rPr lang="en-CA" dirty="0" smtClean="0"/>
              <a:t> – permanent personality traits (styles, voices, logics, typologies) </a:t>
            </a:r>
          </a:p>
          <a:p>
            <a:r>
              <a:rPr lang="en-CA" b="1" dirty="0" smtClean="0"/>
              <a:t>QUADRANTS</a:t>
            </a:r>
            <a:r>
              <a:rPr lang="en-CA" dirty="0" smtClean="0"/>
              <a:t> – </a:t>
            </a:r>
            <a:r>
              <a:rPr lang="en-CA" dirty="0" smtClean="0">
                <a:solidFill>
                  <a:schemeClr val="tx2"/>
                </a:solidFill>
              </a:rPr>
              <a:t>four equal parts </a:t>
            </a:r>
            <a:r>
              <a:rPr lang="en-CA" dirty="0" smtClean="0"/>
              <a:t>– all are needed to make the whole</a:t>
            </a:r>
            <a:endParaRPr lang="en-C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6314" y="1143000"/>
            <a:ext cx="4214842" cy="3571884"/>
          </a:xfrm>
        </p:spPr>
        <p:txBody>
          <a:bodyPr>
            <a:noAutofit/>
          </a:bodyPr>
          <a:lstStyle/>
          <a:p>
            <a:r>
              <a:rPr lang="en-CA" sz="5400" dirty="0" smtClean="0"/>
              <a:t>All Quadrants All Levels </a:t>
            </a:r>
            <a:r>
              <a:rPr lang="en-CA" sz="5400" dirty="0" err="1" smtClean="0">
                <a:solidFill>
                  <a:schemeClr val="bg1"/>
                </a:solidFill>
              </a:rPr>
              <a:t>AQAL</a:t>
            </a:r>
            <a:endParaRPr lang="en-CA" sz="54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Placeholder 4" descr="AQAL simple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9" b="19"/>
          <a:stretch>
            <a:fillRect/>
          </a:stretch>
        </p:blipFill>
        <p:spPr/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qal guads figure 1 k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0"/>
            <a:ext cx="7715304" cy="6858000"/>
          </a:xfrm>
          <a:prstGeom prst="rect">
            <a:avLst/>
          </a:prstGeom>
        </p:spPr>
      </p:pic>
      <p:pic>
        <p:nvPicPr>
          <p:cNvPr id="3" name="Picture 2" descr="chaos_theo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2500306"/>
            <a:ext cx="1452554" cy="14525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Lead in such a way that mind, matter, meaning and the web-of-life are all taken into account, or at least be aware that, when leading from one quadrant, the others exist.</a:t>
            </a:r>
          </a:p>
          <a:p>
            <a:r>
              <a:rPr lang="en-CA" dirty="0" smtClean="0"/>
              <a:t>Standing in one quadrant – leading from one quadrant – results in an imbalanced, flat, one-dimensional approach to life, living and leadership.</a:t>
            </a:r>
          </a:p>
          <a:p>
            <a:r>
              <a:rPr lang="en-CA" dirty="0" smtClean="0"/>
              <a:t>Leaving out any of these quadrants yields an incomplete picture of reality</a:t>
            </a:r>
          </a:p>
          <a:p>
            <a:r>
              <a:rPr lang="en-CA" dirty="0" smtClean="0"/>
              <a:t>Intent is strive for </a:t>
            </a:r>
            <a:r>
              <a:rPr lang="en-CA" i="1" dirty="0" smtClean="0">
                <a:solidFill>
                  <a:schemeClr val="accent1">
                    <a:lumMod val="50000"/>
                  </a:schemeClr>
                </a:solidFill>
              </a:rPr>
              <a:t>quadrant integration </a:t>
            </a:r>
            <a:r>
              <a:rPr lang="en-CA" dirty="0" smtClean="0"/>
              <a:t>because no one </a:t>
            </a:r>
            <a:r>
              <a:rPr lang="en-CA" dirty="0" err="1" smtClean="0"/>
              <a:t>guadrant</a:t>
            </a:r>
            <a:r>
              <a:rPr lang="en-CA" dirty="0" smtClean="0"/>
              <a:t> is privileged – they are all needed to lead from an integral perspective.</a:t>
            </a:r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onbe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4165600"/>
            <a:ext cx="1828800" cy="269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My understanding of integral is informed by the thoughts of ken </a:t>
            </a:r>
            <a:r>
              <a:rPr lang="en-CA" dirty="0" err="1" smtClean="0"/>
              <a:t>wilber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CA" sz="2400" b="1" dirty="0" smtClean="0">
                <a:solidFill>
                  <a:schemeClr val="accent6">
                    <a:lumMod val="50000"/>
                  </a:schemeClr>
                </a:solidFill>
              </a:rPr>
              <a:t>As well as the Spiral Dynamics idea from </a:t>
            </a:r>
          </a:p>
          <a:p>
            <a:r>
              <a:rPr lang="en-CA" sz="2400" b="1" dirty="0" smtClean="0">
                <a:solidFill>
                  <a:schemeClr val="accent6">
                    <a:lumMod val="50000"/>
                  </a:schemeClr>
                </a:solidFill>
              </a:rPr>
              <a:t>Don Beck (here) and Chris Cowan</a:t>
            </a:r>
            <a:endParaRPr lang="en-C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Placeholder 4" descr="KenWilber2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8099" b="8099"/>
          <a:stretch>
            <a:fillRect/>
          </a:stretch>
        </p:blipFill>
        <p:spPr/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676522">
            <a:off x="947795" y="1745625"/>
            <a:ext cx="7239000" cy="45719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Flatland extremism – standing on just one quadrant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0034" y="1187431"/>
          <a:ext cx="7239000" cy="5670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C:\Users\Sue\AppData\Local\Microsoft\Windows\Temporary Internet Files\Content.IE5\G8ORGHHQ\MCj0396358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2285992"/>
            <a:ext cx="1018995" cy="1551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22878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pic>
        <p:nvPicPr>
          <p:cNvPr id="3" name="Picture 2" descr="AQAL_ch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19" y="214290"/>
            <a:ext cx="8717137" cy="585791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Sue\AppData\Local\Microsoft\Windows\Temporary Internet Files\Content.IE5\KE57U0CE\MCj0441335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42852"/>
            <a:ext cx="2194560" cy="21945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Final integral wisdom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i="1" dirty="0" smtClean="0"/>
              <a:t>An integral approach to leadership prevents people from seeing a heap of different elements (science, art, moral, religion) – leads to a </a:t>
            </a:r>
            <a:r>
              <a:rPr lang="en-CA" b="1" dirty="0" smtClean="0">
                <a:solidFill>
                  <a:schemeClr val="tx2"/>
                </a:solidFill>
              </a:rPr>
              <a:t>poverty of vision</a:t>
            </a:r>
          </a:p>
          <a:p>
            <a:endParaRPr lang="en-CA" dirty="0" smtClean="0"/>
          </a:p>
          <a:p>
            <a:r>
              <a:rPr lang="en-CA" b="1" i="1" dirty="0" smtClean="0">
                <a:solidFill>
                  <a:schemeClr val="tx2"/>
                </a:solidFill>
              </a:rPr>
              <a:t>Helps them discern patterns that connect the elements into a whole – creating </a:t>
            </a:r>
            <a:r>
              <a:rPr lang="en-CA" b="1" i="1" u="sng" dirty="0" smtClean="0">
                <a:solidFill>
                  <a:schemeClr val="tx2"/>
                </a:solidFill>
              </a:rPr>
              <a:t>integral vision for integral leadership</a:t>
            </a:r>
            <a:endParaRPr lang="en-CA" b="1" i="1" u="sng" dirty="0">
              <a:solidFill>
                <a:schemeClr val="tx2"/>
              </a:solidFill>
            </a:endParaRPr>
          </a:p>
        </p:txBody>
      </p:sp>
      <p:pic>
        <p:nvPicPr>
          <p:cNvPr id="2051" name="Picture 3" descr="C:\Users\Sue\AppData\Local\Microsoft\Windows\Temporary Internet Files\Content.IE5\W1Y1OU1K\MCBD05045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357694"/>
            <a:ext cx="2263366" cy="2310143"/>
          </a:xfrm>
          <a:prstGeom prst="rect">
            <a:avLst/>
          </a:prstGeom>
          <a:noFill/>
        </p:spPr>
      </p:pic>
      <p:pic>
        <p:nvPicPr>
          <p:cNvPr id="2053" name="Picture 5" descr="C:\Users\Sue\AppData\Local\Microsoft\Windows\Temporary Internet Files\Content.IE5\W1Y1OU1K\MCj0297245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5029200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 reiterate.... 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278880"/>
            <a:ext cx="3520440" cy="45719"/>
          </a:xfrm>
        </p:spPr>
        <p:txBody>
          <a:bodyPr>
            <a:normAutofit fontScale="25000" lnSpcReduction="20000"/>
          </a:bodyPr>
          <a:lstStyle/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6278880"/>
            <a:ext cx="3520440" cy="45719"/>
          </a:xfrm>
        </p:spPr>
        <p:txBody>
          <a:bodyPr>
            <a:normAutofit fontScale="25000" lnSpcReduction="20000"/>
          </a:bodyPr>
          <a:lstStyle/>
          <a:p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CA" dirty="0" smtClean="0"/>
              <a:t>There is no right or wrong. There is a place for everything.</a:t>
            </a:r>
          </a:p>
          <a:p>
            <a:r>
              <a:rPr lang="en-CA" b="1" dirty="0" smtClean="0">
                <a:solidFill>
                  <a:srgbClr val="0070C0"/>
                </a:solidFill>
              </a:rPr>
              <a:t>MAJOR ISSUE is “how much complexity is needed to adequately understand the situation from a holistic, integral perspective, and then to lead accordingly?”</a:t>
            </a:r>
          </a:p>
          <a:p>
            <a:endParaRPr lang="en-CA" dirty="0"/>
          </a:p>
        </p:txBody>
      </p:sp>
      <p:pic>
        <p:nvPicPr>
          <p:cNvPr id="12" name="Content Placeholder 11" descr="complex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1643050"/>
            <a:ext cx="4022294" cy="4013531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800" dirty="0" smtClean="0"/>
              <a:t>Integral Leadership</a:t>
            </a:r>
            <a:endParaRPr lang="en-CA" sz="4800" dirty="0"/>
          </a:p>
        </p:txBody>
      </p:sp>
      <p:pic>
        <p:nvPicPr>
          <p:cNvPr id="7" name="Content Placeholder 6" descr="integral vision book cov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6668"/>
            <a:ext cx="3521075" cy="4473027"/>
          </a:xfrm>
        </p:spPr>
      </p:pic>
      <p:pic>
        <p:nvPicPr>
          <p:cNvPr id="11" name="Content Placeholder 10" descr="Spiral dynamic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4810" y="1643050"/>
            <a:ext cx="3214710" cy="455023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Integral versus integrated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CA" sz="3600" dirty="0" smtClean="0"/>
              <a:t>Integrated and integral stem from the Latin root </a:t>
            </a:r>
            <a:r>
              <a:rPr lang="en-CA" sz="3600" i="1" dirty="0" err="1" smtClean="0"/>
              <a:t>integrare</a:t>
            </a:r>
            <a:r>
              <a:rPr lang="en-CA" sz="3600" i="1" dirty="0" smtClean="0"/>
              <a:t>, </a:t>
            </a:r>
            <a:r>
              <a:rPr lang="en-CA" sz="3600" dirty="0" smtClean="0"/>
              <a:t>which means </a:t>
            </a:r>
            <a:r>
              <a:rPr lang="en-CA" sz="3600" b="1" dirty="0" smtClean="0">
                <a:solidFill>
                  <a:schemeClr val="accent1"/>
                </a:solidFill>
              </a:rPr>
              <a:t>to make whole or make complete – to become one</a:t>
            </a:r>
          </a:p>
          <a:p>
            <a:r>
              <a:rPr lang="en-CA" sz="3600" dirty="0" smtClean="0"/>
              <a:t>it means to form into a whole or to be introduced into another entity</a:t>
            </a:r>
          </a:p>
          <a:p>
            <a:r>
              <a:rPr lang="en-CA" sz="3600" dirty="0" smtClean="0"/>
              <a:t>it can mean resembling a living organism </a:t>
            </a:r>
          </a:p>
          <a:p>
            <a:r>
              <a:rPr lang="en-CA" sz="3600" dirty="0" smtClean="0"/>
              <a:t>it can mean the process of fitting in</a:t>
            </a:r>
          </a:p>
          <a:p>
            <a:r>
              <a:rPr lang="en-CA" sz="3600" dirty="0" smtClean="0"/>
              <a:t>the whole comes about as a result of coordination and intentional composition</a:t>
            </a:r>
          </a:p>
          <a:p>
            <a:r>
              <a:rPr lang="en-CA" sz="3600" dirty="0" smtClean="0"/>
              <a:t>Being integral means being an essential part of a whole thing</a:t>
            </a:r>
          </a:p>
          <a:p>
            <a:r>
              <a:rPr lang="en-CA" sz="3600" dirty="0" smtClean="0"/>
              <a:t>However, these two concepts achieve wholeness and completeness quite differently...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ue\AppData\Local\Microsoft\Windows\Temporary Internet Files\Content.IE5\W1Y1OU1K\MCj0438295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174580"/>
            <a:ext cx="2285984" cy="25113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65754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28670"/>
            <a:ext cx="3520440" cy="519749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CA" sz="3500" b="1" dirty="0" smtClean="0">
                <a:solidFill>
                  <a:schemeClr val="accent1"/>
                </a:solidFill>
              </a:rPr>
              <a:t>Integrated</a:t>
            </a:r>
          </a:p>
          <a:p>
            <a:endParaRPr lang="en-CA" dirty="0" smtClean="0"/>
          </a:p>
          <a:p>
            <a:r>
              <a:rPr lang="en-CA" b="1" dirty="0" smtClean="0"/>
              <a:t>Integrated</a:t>
            </a:r>
            <a:r>
              <a:rPr lang="en-CA" dirty="0" smtClean="0"/>
              <a:t> means balance, equilibrium and harmony – minimize tension and reduce chaos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928670"/>
            <a:ext cx="3520440" cy="519749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CA" sz="3500" b="1" dirty="0" smtClean="0">
                <a:solidFill>
                  <a:schemeClr val="accent1"/>
                </a:solidFill>
              </a:rPr>
              <a:t> Integral</a:t>
            </a:r>
          </a:p>
          <a:p>
            <a:pPr>
              <a:buNone/>
            </a:pPr>
            <a:endParaRPr lang="en-CA" dirty="0" smtClean="0"/>
          </a:p>
          <a:p>
            <a:r>
              <a:rPr lang="en-CA" b="1" dirty="0" smtClean="0"/>
              <a:t>Integral </a:t>
            </a:r>
            <a:r>
              <a:rPr lang="en-CA" dirty="0" smtClean="0"/>
              <a:t>(when used in integral theory) means emergent and healthy tension that holds things together as they evolve – these tensions provide order in the chaos</a:t>
            </a:r>
          </a:p>
          <a:p>
            <a:pPr>
              <a:buNone/>
            </a:pPr>
            <a:endParaRPr lang="en-CA" dirty="0"/>
          </a:p>
        </p:txBody>
      </p:sp>
      <p:pic>
        <p:nvPicPr>
          <p:cNvPr id="1026" name="Picture 2" descr="C:\Users\Sue\AppData\Local\Microsoft\Windows\Temporary Internet Files\Content.IE5\G8ORGHHQ\MCj029081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357694"/>
            <a:ext cx="2559113" cy="2040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65754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28670"/>
            <a:ext cx="3520440" cy="519749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CA" sz="3200" b="1" dirty="0" smtClean="0">
                <a:solidFill>
                  <a:schemeClr val="accent1"/>
                </a:solidFill>
              </a:rPr>
              <a:t>Integrated</a:t>
            </a:r>
          </a:p>
          <a:p>
            <a:pPr>
              <a:buNone/>
            </a:pPr>
            <a:r>
              <a:rPr lang="en-CA" sz="3200" dirty="0" smtClean="0"/>
              <a:t>strives for:</a:t>
            </a:r>
          </a:p>
          <a:p>
            <a:r>
              <a:rPr lang="en-CA" sz="3200" dirty="0" smtClean="0"/>
              <a:t> certainty</a:t>
            </a:r>
          </a:p>
          <a:p>
            <a:r>
              <a:rPr lang="en-CA" sz="3200" dirty="0" smtClean="0"/>
              <a:t> order</a:t>
            </a:r>
          </a:p>
          <a:p>
            <a:r>
              <a:rPr lang="en-CA" sz="3200" dirty="0" smtClean="0"/>
              <a:t> sureness</a:t>
            </a:r>
          </a:p>
          <a:p>
            <a:pPr>
              <a:buNone/>
            </a:pPr>
            <a:endParaRPr lang="en-CA" sz="3200" dirty="0" smtClean="0"/>
          </a:p>
          <a:p>
            <a:pPr>
              <a:buNone/>
            </a:pPr>
            <a:r>
              <a:rPr lang="en-CA" sz="3200" dirty="0" smtClean="0"/>
              <a:t>Places a lot of emphasis on harmony </a:t>
            </a:r>
            <a:r>
              <a:rPr lang="en-CA" sz="3200" i="1" dirty="0" smtClean="0"/>
              <a:t>within systems</a:t>
            </a:r>
          </a:p>
          <a:p>
            <a:endParaRPr lang="en-CA" sz="3200" dirty="0" smtClean="0"/>
          </a:p>
          <a:p>
            <a:pPr>
              <a:buNone/>
            </a:pPr>
            <a:r>
              <a:rPr lang="en-CA" sz="3200" dirty="0" smtClean="0"/>
              <a:t>Integrated strives for uniformity of similar things</a:t>
            </a:r>
          </a:p>
          <a:p>
            <a:pPr>
              <a:buNone/>
            </a:pPr>
            <a:endParaRPr lang="en-CA" sz="3200" dirty="0" smtClean="0"/>
          </a:p>
          <a:p>
            <a:pPr>
              <a:buNone/>
            </a:pPr>
            <a:r>
              <a:rPr lang="en-CA" sz="3200" dirty="0" smtClean="0"/>
              <a:t>Leads to a constrained sense of reality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928670"/>
            <a:ext cx="3520440" cy="519749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CA" sz="3200" b="1" dirty="0" smtClean="0">
                <a:solidFill>
                  <a:schemeClr val="accent1"/>
                </a:solidFill>
              </a:rPr>
              <a:t>Integral </a:t>
            </a:r>
          </a:p>
          <a:p>
            <a:pPr>
              <a:buNone/>
            </a:pPr>
            <a:r>
              <a:rPr lang="en-CA" sz="3200" dirty="0" smtClean="0"/>
              <a:t>respects:</a:t>
            </a:r>
          </a:p>
          <a:p>
            <a:r>
              <a:rPr lang="en-CA" sz="3200" dirty="0" smtClean="0"/>
              <a:t> uncertainty</a:t>
            </a:r>
          </a:p>
          <a:p>
            <a:r>
              <a:rPr lang="en-CA" sz="3200" dirty="0" smtClean="0"/>
              <a:t> disorder</a:t>
            </a:r>
          </a:p>
          <a:p>
            <a:r>
              <a:rPr lang="en-CA" sz="3200" dirty="0" smtClean="0"/>
              <a:t> insecurity</a:t>
            </a:r>
          </a:p>
          <a:p>
            <a:endParaRPr lang="en-CA" sz="3200" dirty="0" smtClean="0"/>
          </a:p>
          <a:p>
            <a:pPr>
              <a:buNone/>
            </a:pPr>
            <a:r>
              <a:rPr lang="en-CA" dirty="0" smtClean="0"/>
              <a:t>Respects the creative, dynamic and evolving nature of human and natural </a:t>
            </a:r>
            <a:r>
              <a:rPr lang="en-CA" i="1" dirty="0" smtClean="0"/>
              <a:t>processes</a:t>
            </a:r>
            <a:r>
              <a:rPr lang="en-CA" dirty="0" smtClean="0"/>
              <a:t> </a:t>
            </a:r>
            <a:endParaRPr lang="en-CA" sz="3200" dirty="0" smtClean="0"/>
          </a:p>
          <a:p>
            <a:pPr>
              <a:buNone/>
            </a:pPr>
            <a:endParaRPr lang="en-CA" sz="3200" dirty="0" smtClean="0"/>
          </a:p>
          <a:p>
            <a:pPr>
              <a:buNone/>
            </a:pPr>
            <a:r>
              <a:rPr lang="en-CA" sz="3200" dirty="0" smtClean="0"/>
              <a:t>Integral strives for a sense of unity in differences (emphasizes unity as much as diversity)</a:t>
            </a:r>
          </a:p>
          <a:p>
            <a:pPr>
              <a:buNone/>
            </a:pPr>
            <a:endParaRPr lang="en-CA" sz="3200" dirty="0" smtClean="0"/>
          </a:p>
          <a:p>
            <a:pPr>
              <a:buNone/>
            </a:pPr>
            <a:r>
              <a:rPr lang="en-CA" sz="3200" dirty="0" smtClean="0"/>
              <a:t>Leads to a fuller sense of reality.</a:t>
            </a:r>
            <a:endParaRPr lang="en-CA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Integral leaders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Pursue </a:t>
            </a:r>
            <a:r>
              <a:rPr lang="en-CA" b="1" dirty="0" smtClean="0">
                <a:solidFill>
                  <a:schemeClr val="tx2"/>
                </a:solidFill>
              </a:rPr>
              <a:t>life enhancing </a:t>
            </a:r>
            <a:r>
              <a:rPr lang="en-CA" dirty="0" smtClean="0"/>
              <a:t>and sustainable organizations and social processes</a:t>
            </a:r>
          </a:p>
          <a:p>
            <a:r>
              <a:rPr lang="en-CA" dirty="0" smtClean="0"/>
              <a:t>Realize the need to understand the </a:t>
            </a:r>
            <a:r>
              <a:rPr lang="en-CA" b="1" dirty="0" smtClean="0">
                <a:solidFill>
                  <a:schemeClr val="tx2"/>
                </a:solidFill>
              </a:rPr>
              <a:t>nature of human consciousness</a:t>
            </a:r>
            <a:r>
              <a:rPr lang="en-CA" dirty="0" smtClean="0"/>
              <a:t> and how it affects humanity’s development</a:t>
            </a:r>
          </a:p>
          <a:p>
            <a:r>
              <a:rPr lang="en-CA" dirty="0" smtClean="0"/>
              <a:t>Focus on </a:t>
            </a:r>
            <a:r>
              <a:rPr lang="en-CA" b="1" dirty="0" smtClean="0">
                <a:solidFill>
                  <a:schemeClr val="tx2"/>
                </a:solidFill>
              </a:rPr>
              <a:t>human capacities </a:t>
            </a:r>
            <a:r>
              <a:rPr lang="en-CA" dirty="0" smtClean="0"/>
              <a:t>that transcend lower levels of human consciousness and development </a:t>
            </a:r>
          </a:p>
          <a:p>
            <a:r>
              <a:rPr lang="en-CA" dirty="0" smtClean="0"/>
              <a:t>Believe that humans have the </a:t>
            </a:r>
            <a:r>
              <a:rPr lang="en-CA" b="1" dirty="0" smtClean="0">
                <a:solidFill>
                  <a:schemeClr val="tx2"/>
                </a:solidFill>
              </a:rPr>
              <a:t>potential to continually evolve</a:t>
            </a:r>
            <a:r>
              <a:rPr lang="en-CA" dirty="0" smtClean="0"/>
              <a:t> in a complex world</a:t>
            </a:r>
          </a:p>
          <a:p>
            <a:r>
              <a:rPr lang="en-CA" dirty="0" smtClean="0"/>
              <a:t>Invite people to </a:t>
            </a:r>
            <a:r>
              <a:rPr lang="en-CA" b="1" dirty="0" smtClean="0">
                <a:solidFill>
                  <a:schemeClr val="tx2"/>
                </a:solidFill>
              </a:rPr>
              <a:t>grow and develop </a:t>
            </a:r>
            <a:r>
              <a:rPr lang="en-CA" dirty="0" smtClean="0"/>
              <a:t>their potentials to the best of their abilities</a:t>
            </a:r>
          </a:p>
          <a:p>
            <a:r>
              <a:rPr lang="en-CA" dirty="0" smtClean="0"/>
              <a:t>Deeply respect integration of </a:t>
            </a:r>
            <a:r>
              <a:rPr lang="en-CA" b="1" dirty="0" smtClean="0">
                <a:solidFill>
                  <a:schemeClr val="tx2"/>
                </a:solidFill>
              </a:rPr>
              <a:t>multiple perspectives </a:t>
            </a:r>
            <a:r>
              <a:rPr lang="en-CA" b="1" dirty="0" smtClean="0">
                <a:solidFill>
                  <a:srgbClr val="FF0000"/>
                </a:solidFill>
              </a:rPr>
              <a:t>(especially the integration of insights from science, art, religion and morals)</a:t>
            </a:r>
            <a:endParaRPr lang="en-C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Tenets of integral leadership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focus on </a:t>
            </a:r>
            <a:r>
              <a:rPr lang="en-CA" b="1" dirty="0" smtClean="0">
                <a:solidFill>
                  <a:schemeClr val="tx2"/>
                </a:solidFill>
              </a:rPr>
              <a:t>complex, emergent world problems </a:t>
            </a:r>
            <a:r>
              <a:rPr lang="en-CA" dirty="0" smtClean="0"/>
              <a:t>(not just complicated problems)</a:t>
            </a:r>
          </a:p>
          <a:p>
            <a:r>
              <a:rPr lang="en-CA" dirty="0" smtClean="0"/>
              <a:t>they do so by valuing both </a:t>
            </a:r>
            <a:r>
              <a:rPr lang="en-CA" b="1" dirty="0" smtClean="0"/>
              <a:t>externa</a:t>
            </a:r>
            <a:r>
              <a:rPr lang="en-CA" dirty="0" smtClean="0"/>
              <a:t>l, material factors shaping the leadership process (</a:t>
            </a:r>
            <a:r>
              <a:rPr lang="en-CA" dirty="0" err="1" smtClean="0"/>
              <a:t>behaviors</a:t>
            </a:r>
            <a:r>
              <a:rPr lang="en-CA" dirty="0" smtClean="0"/>
              <a:t>, skills, strategies, structures, and processes) and </a:t>
            </a:r>
            <a:r>
              <a:rPr lang="en-CA" b="1" dirty="0" smtClean="0"/>
              <a:t>internal </a:t>
            </a:r>
            <a:r>
              <a:rPr lang="en-CA" dirty="0" smtClean="0"/>
              <a:t>consciousness factors (thinking, feeling and values) </a:t>
            </a:r>
          </a:p>
          <a:p>
            <a:r>
              <a:rPr lang="en-CA" dirty="0" smtClean="0"/>
              <a:t>Their </a:t>
            </a:r>
            <a:r>
              <a:rPr lang="en-CA" i="1" dirty="0" smtClean="0"/>
              <a:t>integral vision </a:t>
            </a:r>
            <a:r>
              <a:rPr lang="en-CA" dirty="0" smtClean="0"/>
              <a:t>includes the integration of </a:t>
            </a:r>
            <a:r>
              <a:rPr lang="en-CA" b="1" dirty="0" smtClean="0">
                <a:solidFill>
                  <a:schemeClr val="tx2"/>
                </a:solidFill>
              </a:rPr>
              <a:t>science, art, morals, and religion </a:t>
            </a:r>
          </a:p>
          <a:p>
            <a:r>
              <a:rPr lang="en-CA" dirty="0" smtClean="0"/>
              <a:t>Their integral vision weaves </a:t>
            </a:r>
            <a:r>
              <a:rPr lang="en-CA" b="1" dirty="0" smtClean="0">
                <a:solidFill>
                  <a:schemeClr val="tx2"/>
                </a:solidFill>
              </a:rPr>
              <a:t>matter, body, mind, soul and spiri</a:t>
            </a:r>
            <a:r>
              <a:rPr lang="en-CA" dirty="0" smtClean="0"/>
              <a:t>t all together, a Living Totality  </a:t>
            </a:r>
          </a:p>
          <a:p>
            <a:r>
              <a:rPr lang="en-CA" dirty="0" smtClean="0"/>
              <a:t>They are </a:t>
            </a:r>
            <a:r>
              <a:rPr lang="en-CA" b="1" dirty="0" smtClean="0">
                <a:solidFill>
                  <a:schemeClr val="tx2"/>
                </a:solidFill>
              </a:rPr>
              <a:t>on a journey, </a:t>
            </a:r>
            <a:r>
              <a:rPr lang="en-CA" dirty="0" smtClean="0"/>
              <a:t>not aiming for a destination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Tenets continued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5257808" cy="4846320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They appreciate that the </a:t>
            </a:r>
            <a:r>
              <a:rPr lang="en-CA" b="1" dirty="0" smtClean="0">
                <a:solidFill>
                  <a:schemeClr val="tx2"/>
                </a:solidFill>
              </a:rPr>
              <a:t>horizon constantly retreats</a:t>
            </a:r>
            <a:r>
              <a:rPr lang="en-CA" dirty="0" smtClean="0"/>
              <a:t> as they approach it, a disconcerting fact of integral life </a:t>
            </a:r>
          </a:p>
          <a:p>
            <a:r>
              <a:rPr lang="en-CA" dirty="0" smtClean="0"/>
              <a:t>Better yet, people approach the horizon journeying along a </a:t>
            </a:r>
            <a:r>
              <a:rPr lang="en-CA" b="1" dirty="0" smtClean="0">
                <a:solidFill>
                  <a:schemeClr val="tx2"/>
                </a:solidFill>
              </a:rPr>
              <a:t>spiral path </a:t>
            </a:r>
            <a:r>
              <a:rPr lang="en-CA" dirty="0" smtClean="0"/>
              <a:t>rather than a straight path. Progress unfolds as a series of unfolding, interconnected, overlapping events (</a:t>
            </a:r>
            <a:r>
              <a:rPr lang="en-CA" b="1" dirty="0" smtClean="0">
                <a:solidFill>
                  <a:schemeClr val="tx2"/>
                </a:solidFill>
              </a:rPr>
              <a:t>waves)</a:t>
            </a:r>
            <a:r>
              <a:rPr lang="en-CA" dirty="0" smtClean="0"/>
              <a:t> rather than distinct steps </a:t>
            </a:r>
          </a:p>
          <a:p>
            <a:r>
              <a:rPr lang="en-CA" dirty="0" smtClean="0"/>
              <a:t>Employ the </a:t>
            </a:r>
            <a:r>
              <a:rPr lang="en-CA" b="1" dirty="0" smtClean="0">
                <a:solidFill>
                  <a:schemeClr val="tx2"/>
                </a:solidFill>
              </a:rPr>
              <a:t>spiral metaphor </a:t>
            </a:r>
            <a:r>
              <a:rPr lang="en-CA" dirty="0" smtClean="0"/>
              <a:t>to their life (dynamic, unfolding, revealing, progressive). A spiral is a curve that starts from a central point and gets further away from the point as it unfolds (but still stays connected to the starting point).</a:t>
            </a:r>
            <a:endParaRPr lang="en-CA" dirty="0"/>
          </a:p>
        </p:txBody>
      </p:sp>
      <p:pic>
        <p:nvPicPr>
          <p:cNvPr id="4" name="Picture 3" descr="spiral seashe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2643182"/>
            <a:ext cx="3492824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l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69000" y="4000504"/>
            <a:ext cx="3175000" cy="25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r>
              <a:rPr lang="en-CA" dirty="0" smtClean="0"/>
              <a:t>Tenets continued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6115064" cy="5384190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They believe that everything happens in </a:t>
            </a:r>
            <a:r>
              <a:rPr lang="en-CA" b="1" dirty="0" smtClean="0">
                <a:solidFill>
                  <a:schemeClr val="tx2"/>
                </a:solidFill>
              </a:rPr>
              <a:t>relationship</a:t>
            </a:r>
            <a:r>
              <a:rPr lang="en-CA" dirty="0" smtClean="0"/>
              <a:t> to everything else </a:t>
            </a:r>
          </a:p>
          <a:p>
            <a:r>
              <a:rPr lang="en-CA" dirty="0" smtClean="0"/>
              <a:t>They are open and able to modify their </a:t>
            </a:r>
            <a:r>
              <a:rPr lang="en-CA" b="1" dirty="0" smtClean="0">
                <a:solidFill>
                  <a:schemeClr val="tx2"/>
                </a:solidFill>
              </a:rPr>
              <a:t>value constellations</a:t>
            </a:r>
            <a:r>
              <a:rPr lang="en-CA" dirty="0" smtClean="0"/>
              <a:t>, often resulting in changing their entire life purpose </a:t>
            </a:r>
          </a:p>
          <a:p>
            <a:r>
              <a:rPr lang="en-CA" dirty="0" smtClean="0"/>
              <a:t>Appreciate the integration of each of progression, development, growth and evolution</a:t>
            </a:r>
          </a:p>
          <a:p>
            <a:r>
              <a:rPr lang="en-CA" dirty="0" smtClean="0"/>
              <a:t>View life through the lens of </a:t>
            </a:r>
            <a:r>
              <a:rPr lang="en-CA" b="1" dirty="0" err="1" smtClean="0">
                <a:solidFill>
                  <a:schemeClr val="tx2"/>
                </a:solidFill>
              </a:rPr>
              <a:t>holons</a:t>
            </a:r>
            <a:r>
              <a:rPr lang="en-CA" b="1" dirty="0" smtClean="0">
                <a:solidFill>
                  <a:schemeClr val="tx2"/>
                </a:solidFill>
              </a:rPr>
              <a:t> </a:t>
            </a:r>
          </a:p>
          <a:p>
            <a:pPr>
              <a:buNone/>
            </a:pPr>
            <a:r>
              <a:rPr lang="en-CA" dirty="0" smtClean="0"/>
              <a:t>(a whole/part)</a:t>
            </a:r>
            <a:endParaRPr lang="en-CA" b="1" dirty="0" smtClean="0">
              <a:solidFill>
                <a:schemeClr val="tx2"/>
              </a:solidFill>
            </a:endParaRPr>
          </a:p>
          <a:p>
            <a:r>
              <a:rPr lang="en-CA" dirty="0" smtClean="0"/>
              <a:t>know that weaving together a collection of views and perspectives brings us closer to the </a:t>
            </a:r>
            <a:r>
              <a:rPr lang="en-CA" i="1" dirty="0" smtClean="0"/>
              <a:t>theory of everything</a:t>
            </a:r>
          </a:p>
          <a:p>
            <a:pPr>
              <a:buNone/>
            </a:pPr>
            <a:endParaRPr lang="en-CA" i="1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305</TotalTime>
  <Words>1526</Words>
  <Application>Microsoft Office PowerPoint</Application>
  <PresentationFormat>On-screen Show (4:3)</PresentationFormat>
  <Paragraphs>135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Opulent</vt:lpstr>
      <vt:lpstr>Integral Leadership</vt:lpstr>
      <vt:lpstr>My understanding of integral is informed by the thoughts of ken wilber</vt:lpstr>
      <vt:lpstr>Integral versus integrated</vt:lpstr>
      <vt:lpstr>Slide 4</vt:lpstr>
      <vt:lpstr>Slide 5</vt:lpstr>
      <vt:lpstr>Integral leaders</vt:lpstr>
      <vt:lpstr>Tenets of integral leadership</vt:lpstr>
      <vt:lpstr>Tenets continued</vt:lpstr>
      <vt:lpstr>Tenets continued</vt:lpstr>
      <vt:lpstr>Intent of integral leadership</vt:lpstr>
      <vt:lpstr>Slide 11</vt:lpstr>
      <vt:lpstr>Some sort of integration (pun intended) </vt:lpstr>
      <vt:lpstr>Nine levels of human consciousness – spiral dynamics</vt:lpstr>
      <vt:lpstr>Spiral metaphor so leaders do not have to live on the flatland</vt:lpstr>
      <vt:lpstr>Slide 15</vt:lpstr>
      <vt:lpstr>Wilber’s addition of Five elements (AQAL)</vt:lpstr>
      <vt:lpstr>All Quadrants All Levels AQAL</vt:lpstr>
      <vt:lpstr>Slide 18</vt:lpstr>
      <vt:lpstr>Slide 19</vt:lpstr>
      <vt:lpstr>Flatland extremism – standing on just one quadrant</vt:lpstr>
      <vt:lpstr>Slide 21</vt:lpstr>
      <vt:lpstr>Final integral wisdom</vt:lpstr>
      <vt:lpstr>To reiterate.... </vt:lpstr>
      <vt:lpstr>Integral Leadership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Integral Leadership</dc:title>
  <dc:creator>Sue</dc:creator>
  <cp:lastModifiedBy>Sue</cp:lastModifiedBy>
  <cp:revision>45</cp:revision>
  <dcterms:created xsi:type="dcterms:W3CDTF">2010-01-20T13:35:30Z</dcterms:created>
  <dcterms:modified xsi:type="dcterms:W3CDTF">2011-05-14T13:39:21Z</dcterms:modified>
</cp:coreProperties>
</file>