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Lst>
  <p:sldSz cx="9144000" cy="6858000" type="screen4x3"/>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56" autoAdjust="0"/>
    <p:restoredTop sz="94737" autoAdjust="0"/>
  </p:normalViewPr>
  <p:slideViewPr>
    <p:cSldViewPr>
      <p:cViewPr varScale="1">
        <p:scale>
          <a:sx n="81" d="100"/>
          <a:sy n="81" d="100"/>
        </p:scale>
        <p:origin x="-12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ABA005-D598-4B85-B553-D926F113C256}" type="doc">
      <dgm:prSet loTypeId="urn:microsoft.com/office/officeart/2005/8/layout/matrix1" loCatId="matrix" qsTypeId="urn:microsoft.com/office/officeart/2005/8/quickstyle/3d4" qsCatId="3D" csTypeId="urn:microsoft.com/office/officeart/2005/8/colors/accent3_5" csCatId="accent3" phldr="1"/>
      <dgm:spPr/>
      <dgm:t>
        <a:bodyPr/>
        <a:lstStyle/>
        <a:p>
          <a:endParaRPr lang="en-CA"/>
        </a:p>
      </dgm:t>
    </dgm:pt>
    <dgm:pt modelId="{4F97A1AF-DBC4-42F2-A3A6-B79BE8F7CE3E}">
      <dgm:prSet phldrT="[Text]"/>
      <dgm:spPr/>
      <dgm:t>
        <a:bodyPr/>
        <a:lstStyle/>
        <a:p>
          <a:r>
            <a:rPr lang="en-CA" b="1" dirty="0" smtClean="0">
              <a:solidFill>
                <a:srgbClr val="C00000"/>
              </a:solidFill>
            </a:rPr>
            <a:t>Transdisciplinary Orientation to Responsible Living Curricula</a:t>
          </a:r>
          <a:endParaRPr lang="en-CA" b="1" dirty="0">
            <a:solidFill>
              <a:srgbClr val="C00000"/>
            </a:solidFill>
          </a:endParaRPr>
        </a:p>
      </dgm:t>
    </dgm:pt>
    <dgm:pt modelId="{F4A23BD0-C95D-46C4-9130-E5AB40DB992E}" type="parTrans" cxnId="{BC33E560-E2AD-44EB-B0B0-6FE1BEFAB8B5}">
      <dgm:prSet/>
      <dgm:spPr/>
      <dgm:t>
        <a:bodyPr/>
        <a:lstStyle/>
        <a:p>
          <a:endParaRPr lang="en-CA"/>
        </a:p>
      </dgm:t>
    </dgm:pt>
    <dgm:pt modelId="{5E757E11-701E-463F-8031-4CF5AD36ECD2}" type="sibTrans" cxnId="{BC33E560-E2AD-44EB-B0B0-6FE1BEFAB8B5}">
      <dgm:prSet/>
      <dgm:spPr/>
      <dgm:t>
        <a:bodyPr/>
        <a:lstStyle/>
        <a:p>
          <a:endParaRPr lang="en-CA"/>
        </a:p>
      </dgm:t>
    </dgm:pt>
    <dgm:pt modelId="{25FCB7A1-F6AC-4753-99FE-6332479758B7}">
      <dgm:prSet phldrT="[Text]"/>
      <dgm:spPr/>
      <dgm:t>
        <a:bodyPr/>
        <a:lstStyle/>
        <a:p>
          <a:r>
            <a:rPr lang="en-CA" b="1" dirty="0" smtClean="0">
              <a:solidFill>
                <a:schemeClr val="tx1"/>
              </a:solidFill>
            </a:rPr>
            <a:t>Transdisciplinary Knowledge  Creation            (wicked problems)</a:t>
          </a:r>
          <a:endParaRPr lang="en-CA" b="1" dirty="0">
            <a:solidFill>
              <a:schemeClr val="tx1"/>
            </a:solidFill>
          </a:endParaRPr>
        </a:p>
      </dgm:t>
    </dgm:pt>
    <dgm:pt modelId="{63C2C71D-BD55-45BC-BA2A-34029F3B05AE}" type="parTrans" cxnId="{8EEAE582-2939-4236-8E1C-24D563554321}">
      <dgm:prSet/>
      <dgm:spPr/>
      <dgm:t>
        <a:bodyPr/>
        <a:lstStyle/>
        <a:p>
          <a:endParaRPr lang="en-CA"/>
        </a:p>
      </dgm:t>
    </dgm:pt>
    <dgm:pt modelId="{E563FA59-D29E-47E3-99E6-36471A212B50}" type="sibTrans" cxnId="{8EEAE582-2939-4236-8E1C-24D563554321}">
      <dgm:prSet/>
      <dgm:spPr/>
      <dgm:t>
        <a:bodyPr/>
        <a:lstStyle/>
        <a:p>
          <a:endParaRPr lang="en-CA"/>
        </a:p>
      </dgm:t>
    </dgm:pt>
    <dgm:pt modelId="{037F36D2-45D7-4785-9960-2773F4E88215}">
      <dgm:prSet phldrT="[Text]"/>
      <dgm:spPr/>
      <dgm:t>
        <a:bodyPr/>
        <a:lstStyle/>
        <a:p>
          <a:r>
            <a:rPr lang="en-CA" b="1" dirty="0" smtClean="0">
              <a:solidFill>
                <a:schemeClr val="tx1"/>
              </a:solidFill>
            </a:rPr>
            <a:t>Transdisciplinary  Habits of Mind</a:t>
          </a:r>
          <a:endParaRPr lang="en-CA" b="1" dirty="0">
            <a:solidFill>
              <a:schemeClr val="tx1"/>
            </a:solidFill>
          </a:endParaRPr>
        </a:p>
      </dgm:t>
    </dgm:pt>
    <dgm:pt modelId="{2EDF8DA6-757E-4055-87FF-2D1D41D72E21}" type="parTrans" cxnId="{A3862940-E7FC-4348-9221-30FE8AE8CD0F}">
      <dgm:prSet/>
      <dgm:spPr/>
      <dgm:t>
        <a:bodyPr/>
        <a:lstStyle/>
        <a:p>
          <a:endParaRPr lang="en-CA"/>
        </a:p>
      </dgm:t>
    </dgm:pt>
    <dgm:pt modelId="{10AF16C2-13A5-424D-B648-295202F66F86}" type="sibTrans" cxnId="{A3862940-E7FC-4348-9221-30FE8AE8CD0F}">
      <dgm:prSet/>
      <dgm:spPr/>
      <dgm:t>
        <a:bodyPr/>
        <a:lstStyle/>
        <a:p>
          <a:endParaRPr lang="en-CA"/>
        </a:p>
      </dgm:t>
    </dgm:pt>
    <dgm:pt modelId="{60BC8C98-35B3-4A30-886A-A60224DBEA41}">
      <dgm:prSet phldrT="[Text]"/>
      <dgm:spPr/>
      <dgm:t>
        <a:bodyPr/>
        <a:lstStyle/>
        <a:p>
          <a:r>
            <a:rPr lang="en-CA" b="1" dirty="0" smtClean="0">
              <a:solidFill>
                <a:schemeClr val="tx1"/>
              </a:solidFill>
            </a:rPr>
            <a:t>Transdisciplinary Learning Approach (learning cycle and four pillars of learning)</a:t>
          </a:r>
          <a:endParaRPr lang="en-CA" b="1" dirty="0">
            <a:solidFill>
              <a:schemeClr val="tx1"/>
            </a:solidFill>
          </a:endParaRPr>
        </a:p>
      </dgm:t>
    </dgm:pt>
    <dgm:pt modelId="{6D13A184-A12B-414D-90EE-0EA3758B2D9E}" type="parTrans" cxnId="{35637896-21A0-42E9-A4A2-AF1964CEE796}">
      <dgm:prSet/>
      <dgm:spPr/>
      <dgm:t>
        <a:bodyPr/>
        <a:lstStyle/>
        <a:p>
          <a:endParaRPr lang="en-CA"/>
        </a:p>
      </dgm:t>
    </dgm:pt>
    <dgm:pt modelId="{822374A8-0D23-43C2-85C4-6F9D821DC8F5}" type="sibTrans" cxnId="{35637896-21A0-42E9-A4A2-AF1964CEE796}">
      <dgm:prSet/>
      <dgm:spPr/>
      <dgm:t>
        <a:bodyPr/>
        <a:lstStyle/>
        <a:p>
          <a:endParaRPr lang="en-CA"/>
        </a:p>
      </dgm:t>
    </dgm:pt>
    <dgm:pt modelId="{6D47F83E-97AE-445E-8C22-412C584846D0}">
      <dgm:prSet phldrT="[Text]"/>
      <dgm:spPr/>
      <dgm:t>
        <a:bodyPr/>
        <a:lstStyle/>
        <a:p>
          <a:r>
            <a:rPr lang="en-CA" b="1" dirty="0" smtClean="0">
              <a:solidFill>
                <a:schemeClr val="tx1"/>
              </a:solidFill>
            </a:rPr>
            <a:t>Transdisciplinary Learning</a:t>
          </a:r>
          <a:endParaRPr lang="en-CA" b="1" dirty="0">
            <a:solidFill>
              <a:schemeClr val="tx1"/>
            </a:solidFill>
          </a:endParaRPr>
        </a:p>
      </dgm:t>
    </dgm:pt>
    <dgm:pt modelId="{1CFB9798-B20D-4C02-8E24-8744FEF00D17}" type="parTrans" cxnId="{BF2AD64B-E1BB-47EB-9B50-77C020B151B3}">
      <dgm:prSet/>
      <dgm:spPr/>
      <dgm:t>
        <a:bodyPr/>
        <a:lstStyle/>
        <a:p>
          <a:endParaRPr lang="en-CA"/>
        </a:p>
      </dgm:t>
    </dgm:pt>
    <dgm:pt modelId="{4338A140-1FA5-4BFC-924E-6570428D2436}" type="sibTrans" cxnId="{BF2AD64B-E1BB-47EB-9B50-77C020B151B3}">
      <dgm:prSet/>
      <dgm:spPr/>
      <dgm:t>
        <a:bodyPr/>
        <a:lstStyle/>
        <a:p>
          <a:endParaRPr lang="en-CA"/>
        </a:p>
      </dgm:t>
    </dgm:pt>
    <dgm:pt modelId="{243A9E34-F9A9-4C1A-8143-AF49F699F755}" type="pres">
      <dgm:prSet presAssocID="{B3ABA005-D598-4B85-B553-D926F113C256}" presName="diagram" presStyleCnt="0">
        <dgm:presLayoutVars>
          <dgm:chMax val="1"/>
          <dgm:dir/>
          <dgm:animLvl val="ctr"/>
          <dgm:resizeHandles val="exact"/>
        </dgm:presLayoutVars>
      </dgm:prSet>
      <dgm:spPr/>
      <dgm:t>
        <a:bodyPr/>
        <a:lstStyle/>
        <a:p>
          <a:endParaRPr lang="en-CA"/>
        </a:p>
      </dgm:t>
    </dgm:pt>
    <dgm:pt modelId="{692D80CF-66BB-4847-AD41-06C8D35B4080}" type="pres">
      <dgm:prSet presAssocID="{B3ABA005-D598-4B85-B553-D926F113C256}" presName="matrix" presStyleCnt="0"/>
      <dgm:spPr/>
    </dgm:pt>
    <dgm:pt modelId="{2BA0F50B-A7A5-4272-BA74-F3C4B4E4931A}" type="pres">
      <dgm:prSet presAssocID="{B3ABA005-D598-4B85-B553-D926F113C256}" presName="tile1" presStyleLbl="node1" presStyleIdx="0" presStyleCnt="4"/>
      <dgm:spPr/>
      <dgm:t>
        <a:bodyPr/>
        <a:lstStyle/>
        <a:p>
          <a:endParaRPr lang="en-CA"/>
        </a:p>
      </dgm:t>
    </dgm:pt>
    <dgm:pt modelId="{9DFE6710-32F1-4203-A32A-6AC0CDEE0F7F}" type="pres">
      <dgm:prSet presAssocID="{B3ABA005-D598-4B85-B553-D926F113C256}" presName="tile1text" presStyleLbl="node1" presStyleIdx="0" presStyleCnt="4">
        <dgm:presLayoutVars>
          <dgm:chMax val="0"/>
          <dgm:chPref val="0"/>
          <dgm:bulletEnabled val="1"/>
        </dgm:presLayoutVars>
      </dgm:prSet>
      <dgm:spPr/>
      <dgm:t>
        <a:bodyPr/>
        <a:lstStyle/>
        <a:p>
          <a:endParaRPr lang="en-CA"/>
        </a:p>
      </dgm:t>
    </dgm:pt>
    <dgm:pt modelId="{099A238B-0570-4877-A98E-54E873F0CBAB}" type="pres">
      <dgm:prSet presAssocID="{B3ABA005-D598-4B85-B553-D926F113C256}" presName="tile2" presStyleLbl="node1" presStyleIdx="1" presStyleCnt="4"/>
      <dgm:spPr/>
      <dgm:t>
        <a:bodyPr/>
        <a:lstStyle/>
        <a:p>
          <a:endParaRPr lang="en-CA"/>
        </a:p>
      </dgm:t>
    </dgm:pt>
    <dgm:pt modelId="{308E7074-B1FF-4EB5-BA33-B56FA7B3A05F}" type="pres">
      <dgm:prSet presAssocID="{B3ABA005-D598-4B85-B553-D926F113C256}" presName="tile2text" presStyleLbl="node1" presStyleIdx="1" presStyleCnt="4">
        <dgm:presLayoutVars>
          <dgm:chMax val="0"/>
          <dgm:chPref val="0"/>
          <dgm:bulletEnabled val="1"/>
        </dgm:presLayoutVars>
      </dgm:prSet>
      <dgm:spPr/>
      <dgm:t>
        <a:bodyPr/>
        <a:lstStyle/>
        <a:p>
          <a:endParaRPr lang="en-CA"/>
        </a:p>
      </dgm:t>
    </dgm:pt>
    <dgm:pt modelId="{926B2027-995F-451F-A2D9-D7BF8F296F59}" type="pres">
      <dgm:prSet presAssocID="{B3ABA005-D598-4B85-B553-D926F113C256}" presName="tile3" presStyleLbl="node1" presStyleIdx="2" presStyleCnt="4"/>
      <dgm:spPr/>
      <dgm:t>
        <a:bodyPr/>
        <a:lstStyle/>
        <a:p>
          <a:endParaRPr lang="en-CA"/>
        </a:p>
      </dgm:t>
    </dgm:pt>
    <dgm:pt modelId="{F4A13A51-E371-41D1-B777-7B3C900ADBBD}" type="pres">
      <dgm:prSet presAssocID="{B3ABA005-D598-4B85-B553-D926F113C256}" presName="tile3text" presStyleLbl="node1" presStyleIdx="2" presStyleCnt="4">
        <dgm:presLayoutVars>
          <dgm:chMax val="0"/>
          <dgm:chPref val="0"/>
          <dgm:bulletEnabled val="1"/>
        </dgm:presLayoutVars>
      </dgm:prSet>
      <dgm:spPr/>
      <dgm:t>
        <a:bodyPr/>
        <a:lstStyle/>
        <a:p>
          <a:endParaRPr lang="en-CA"/>
        </a:p>
      </dgm:t>
    </dgm:pt>
    <dgm:pt modelId="{C7CDF91E-B702-4871-A297-C54FFFEB01D4}" type="pres">
      <dgm:prSet presAssocID="{B3ABA005-D598-4B85-B553-D926F113C256}" presName="tile4" presStyleLbl="node1" presStyleIdx="3" presStyleCnt="4"/>
      <dgm:spPr/>
      <dgm:t>
        <a:bodyPr/>
        <a:lstStyle/>
        <a:p>
          <a:endParaRPr lang="en-CA"/>
        </a:p>
      </dgm:t>
    </dgm:pt>
    <dgm:pt modelId="{5615B57F-4721-4AFA-A5E2-AD53437F8975}" type="pres">
      <dgm:prSet presAssocID="{B3ABA005-D598-4B85-B553-D926F113C256}" presName="tile4text" presStyleLbl="node1" presStyleIdx="3" presStyleCnt="4">
        <dgm:presLayoutVars>
          <dgm:chMax val="0"/>
          <dgm:chPref val="0"/>
          <dgm:bulletEnabled val="1"/>
        </dgm:presLayoutVars>
      </dgm:prSet>
      <dgm:spPr/>
      <dgm:t>
        <a:bodyPr/>
        <a:lstStyle/>
        <a:p>
          <a:endParaRPr lang="en-CA"/>
        </a:p>
      </dgm:t>
    </dgm:pt>
    <dgm:pt modelId="{8A297B7D-F3BB-43E4-A2EE-AFA98DCAF9D7}" type="pres">
      <dgm:prSet presAssocID="{B3ABA005-D598-4B85-B553-D926F113C256}" presName="centerTile" presStyleLbl="fgShp" presStyleIdx="0" presStyleCnt="1" custScaleX="145831" custScaleY="168470" custLinFactNeighborX="2917" custLinFactNeighborY="-6661">
        <dgm:presLayoutVars>
          <dgm:chMax val="0"/>
          <dgm:chPref val="0"/>
        </dgm:presLayoutVars>
      </dgm:prSet>
      <dgm:spPr/>
      <dgm:t>
        <a:bodyPr/>
        <a:lstStyle/>
        <a:p>
          <a:endParaRPr lang="en-CA"/>
        </a:p>
      </dgm:t>
    </dgm:pt>
  </dgm:ptLst>
  <dgm:cxnLst>
    <dgm:cxn modelId="{BF2AD64B-E1BB-47EB-9B50-77C020B151B3}" srcId="{4F97A1AF-DBC4-42F2-A3A6-B79BE8F7CE3E}" destId="{6D47F83E-97AE-445E-8C22-412C584846D0}" srcOrd="3" destOrd="0" parTransId="{1CFB9798-B20D-4C02-8E24-8744FEF00D17}" sibTransId="{4338A140-1FA5-4BFC-924E-6570428D2436}"/>
    <dgm:cxn modelId="{A3862940-E7FC-4348-9221-30FE8AE8CD0F}" srcId="{4F97A1AF-DBC4-42F2-A3A6-B79BE8F7CE3E}" destId="{037F36D2-45D7-4785-9960-2773F4E88215}" srcOrd="1" destOrd="0" parTransId="{2EDF8DA6-757E-4055-87FF-2D1D41D72E21}" sibTransId="{10AF16C2-13A5-424D-B648-295202F66F86}"/>
    <dgm:cxn modelId="{35637896-21A0-42E9-A4A2-AF1964CEE796}" srcId="{4F97A1AF-DBC4-42F2-A3A6-B79BE8F7CE3E}" destId="{60BC8C98-35B3-4A30-886A-A60224DBEA41}" srcOrd="2" destOrd="0" parTransId="{6D13A184-A12B-414D-90EE-0EA3758B2D9E}" sibTransId="{822374A8-0D23-43C2-85C4-6F9D821DC8F5}"/>
    <dgm:cxn modelId="{8EEAE582-2939-4236-8E1C-24D563554321}" srcId="{4F97A1AF-DBC4-42F2-A3A6-B79BE8F7CE3E}" destId="{25FCB7A1-F6AC-4753-99FE-6332479758B7}" srcOrd="0" destOrd="0" parTransId="{63C2C71D-BD55-45BC-BA2A-34029F3B05AE}" sibTransId="{E563FA59-D29E-47E3-99E6-36471A212B50}"/>
    <dgm:cxn modelId="{52EDCE25-B7AD-4DD5-880E-EA31CA556374}" type="presOf" srcId="{60BC8C98-35B3-4A30-886A-A60224DBEA41}" destId="{F4A13A51-E371-41D1-B777-7B3C900ADBBD}" srcOrd="1" destOrd="0" presId="urn:microsoft.com/office/officeart/2005/8/layout/matrix1"/>
    <dgm:cxn modelId="{342EF8D8-D883-4935-81DE-D39C34BEA155}" type="presOf" srcId="{25FCB7A1-F6AC-4753-99FE-6332479758B7}" destId="{9DFE6710-32F1-4203-A32A-6AC0CDEE0F7F}" srcOrd="1" destOrd="0" presId="urn:microsoft.com/office/officeart/2005/8/layout/matrix1"/>
    <dgm:cxn modelId="{7BB37132-17C6-4445-B36D-668B02FF94E5}" type="presOf" srcId="{60BC8C98-35B3-4A30-886A-A60224DBEA41}" destId="{926B2027-995F-451F-A2D9-D7BF8F296F59}" srcOrd="0" destOrd="0" presId="urn:microsoft.com/office/officeart/2005/8/layout/matrix1"/>
    <dgm:cxn modelId="{3505F0CC-BBD8-40DC-BEBA-B3F817353B32}" type="presOf" srcId="{25FCB7A1-F6AC-4753-99FE-6332479758B7}" destId="{2BA0F50B-A7A5-4272-BA74-F3C4B4E4931A}" srcOrd="0" destOrd="0" presId="urn:microsoft.com/office/officeart/2005/8/layout/matrix1"/>
    <dgm:cxn modelId="{D4F2F306-AB1E-4736-89B3-C2B90460A1A8}" type="presOf" srcId="{B3ABA005-D598-4B85-B553-D926F113C256}" destId="{243A9E34-F9A9-4C1A-8143-AF49F699F755}" srcOrd="0" destOrd="0" presId="urn:microsoft.com/office/officeart/2005/8/layout/matrix1"/>
    <dgm:cxn modelId="{B6249BC5-E06A-4DF4-B52E-6E349465789F}" type="presOf" srcId="{4F97A1AF-DBC4-42F2-A3A6-B79BE8F7CE3E}" destId="{8A297B7D-F3BB-43E4-A2EE-AFA98DCAF9D7}" srcOrd="0" destOrd="0" presId="urn:microsoft.com/office/officeart/2005/8/layout/matrix1"/>
    <dgm:cxn modelId="{BDA6EA51-4613-4368-8F66-967726FD0B9C}" type="presOf" srcId="{6D47F83E-97AE-445E-8C22-412C584846D0}" destId="{C7CDF91E-B702-4871-A297-C54FFFEB01D4}" srcOrd="0" destOrd="0" presId="urn:microsoft.com/office/officeart/2005/8/layout/matrix1"/>
    <dgm:cxn modelId="{8CB47EDD-3846-4C4B-915F-EAE44AD90C9C}" type="presOf" srcId="{037F36D2-45D7-4785-9960-2773F4E88215}" destId="{099A238B-0570-4877-A98E-54E873F0CBAB}" srcOrd="0" destOrd="0" presId="urn:microsoft.com/office/officeart/2005/8/layout/matrix1"/>
    <dgm:cxn modelId="{BD38D6DB-5E95-4B90-BD3D-0FA18A1E358C}" type="presOf" srcId="{6D47F83E-97AE-445E-8C22-412C584846D0}" destId="{5615B57F-4721-4AFA-A5E2-AD53437F8975}" srcOrd="1" destOrd="0" presId="urn:microsoft.com/office/officeart/2005/8/layout/matrix1"/>
    <dgm:cxn modelId="{BC33E560-E2AD-44EB-B0B0-6FE1BEFAB8B5}" srcId="{B3ABA005-D598-4B85-B553-D926F113C256}" destId="{4F97A1AF-DBC4-42F2-A3A6-B79BE8F7CE3E}" srcOrd="0" destOrd="0" parTransId="{F4A23BD0-C95D-46C4-9130-E5AB40DB992E}" sibTransId="{5E757E11-701E-463F-8031-4CF5AD36ECD2}"/>
    <dgm:cxn modelId="{498CAEBC-C8A5-4859-A3A3-9EF20B1A49D6}" type="presOf" srcId="{037F36D2-45D7-4785-9960-2773F4E88215}" destId="{308E7074-B1FF-4EB5-BA33-B56FA7B3A05F}" srcOrd="1" destOrd="0" presId="urn:microsoft.com/office/officeart/2005/8/layout/matrix1"/>
    <dgm:cxn modelId="{B95784F8-DED0-4395-97E9-68AA5CC886A3}" type="presParOf" srcId="{243A9E34-F9A9-4C1A-8143-AF49F699F755}" destId="{692D80CF-66BB-4847-AD41-06C8D35B4080}" srcOrd="0" destOrd="0" presId="urn:microsoft.com/office/officeart/2005/8/layout/matrix1"/>
    <dgm:cxn modelId="{9203B97D-1C47-4C56-B30D-F60C3D92BD7C}" type="presParOf" srcId="{692D80CF-66BB-4847-AD41-06C8D35B4080}" destId="{2BA0F50B-A7A5-4272-BA74-F3C4B4E4931A}" srcOrd="0" destOrd="0" presId="urn:microsoft.com/office/officeart/2005/8/layout/matrix1"/>
    <dgm:cxn modelId="{30C7B537-32CA-47C5-B34C-AA08B64B1BE1}" type="presParOf" srcId="{692D80CF-66BB-4847-AD41-06C8D35B4080}" destId="{9DFE6710-32F1-4203-A32A-6AC0CDEE0F7F}" srcOrd="1" destOrd="0" presId="urn:microsoft.com/office/officeart/2005/8/layout/matrix1"/>
    <dgm:cxn modelId="{4900C3BB-FCBB-4D34-8BCA-0BC26D854DEF}" type="presParOf" srcId="{692D80CF-66BB-4847-AD41-06C8D35B4080}" destId="{099A238B-0570-4877-A98E-54E873F0CBAB}" srcOrd="2" destOrd="0" presId="urn:microsoft.com/office/officeart/2005/8/layout/matrix1"/>
    <dgm:cxn modelId="{94449060-0417-46C9-9495-E92FE76A6ABA}" type="presParOf" srcId="{692D80CF-66BB-4847-AD41-06C8D35B4080}" destId="{308E7074-B1FF-4EB5-BA33-B56FA7B3A05F}" srcOrd="3" destOrd="0" presId="urn:microsoft.com/office/officeart/2005/8/layout/matrix1"/>
    <dgm:cxn modelId="{36178906-EDA2-4E01-872C-C25E56C9C5BD}" type="presParOf" srcId="{692D80CF-66BB-4847-AD41-06C8D35B4080}" destId="{926B2027-995F-451F-A2D9-D7BF8F296F59}" srcOrd="4" destOrd="0" presId="urn:microsoft.com/office/officeart/2005/8/layout/matrix1"/>
    <dgm:cxn modelId="{04A84A82-56B7-46F3-B173-FED83B38B9EA}" type="presParOf" srcId="{692D80CF-66BB-4847-AD41-06C8D35B4080}" destId="{F4A13A51-E371-41D1-B777-7B3C900ADBBD}" srcOrd="5" destOrd="0" presId="urn:microsoft.com/office/officeart/2005/8/layout/matrix1"/>
    <dgm:cxn modelId="{15E2F1B0-5FB0-4219-AD3D-5473C0789749}" type="presParOf" srcId="{692D80CF-66BB-4847-AD41-06C8D35B4080}" destId="{C7CDF91E-B702-4871-A297-C54FFFEB01D4}" srcOrd="6" destOrd="0" presId="urn:microsoft.com/office/officeart/2005/8/layout/matrix1"/>
    <dgm:cxn modelId="{794EF648-BBF5-41FC-BFF5-FA96E7D4A0DF}" type="presParOf" srcId="{692D80CF-66BB-4847-AD41-06C8D35B4080}" destId="{5615B57F-4721-4AFA-A5E2-AD53437F8975}" srcOrd="7" destOrd="0" presId="urn:microsoft.com/office/officeart/2005/8/layout/matrix1"/>
    <dgm:cxn modelId="{5468B071-6D6C-4F71-837E-1E1682F5E395}" type="presParOf" srcId="{243A9E34-F9A9-4C1A-8143-AF49F699F755}" destId="{8A297B7D-F3BB-43E4-A2EE-AFA98DCAF9D7}" srcOrd="1" destOrd="0" presId="urn:microsoft.com/office/officeart/2005/8/layout/matrix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ABA005-D598-4B85-B553-D926F113C256}" type="doc">
      <dgm:prSet loTypeId="urn:microsoft.com/office/officeart/2005/8/layout/matrix1" loCatId="matrix" qsTypeId="urn:microsoft.com/office/officeart/2005/8/quickstyle/3d4" qsCatId="3D" csTypeId="urn:microsoft.com/office/officeart/2005/8/colors/colorful3" csCatId="colorful" phldr="1"/>
      <dgm:spPr/>
      <dgm:t>
        <a:bodyPr/>
        <a:lstStyle/>
        <a:p>
          <a:endParaRPr lang="en-CA"/>
        </a:p>
      </dgm:t>
    </dgm:pt>
    <dgm:pt modelId="{4F97A1AF-DBC4-42F2-A3A6-B79BE8F7CE3E}">
      <dgm:prSet phldrT="[Text]"/>
      <dgm:spPr/>
      <dgm:t>
        <a:bodyPr/>
        <a:lstStyle/>
        <a:p>
          <a:r>
            <a:rPr lang="en-CA" b="1" dirty="0" smtClean="0"/>
            <a:t>Transdisciplinary Orientation to Responsible Living Curricula</a:t>
          </a:r>
          <a:endParaRPr lang="en-CA" b="1" dirty="0"/>
        </a:p>
      </dgm:t>
    </dgm:pt>
    <dgm:pt modelId="{F4A23BD0-C95D-46C4-9130-E5AB40DB992E}" type="parTrans" cxnId="{BC33E560-E2AD-44EB-B0B0-6FE1BEFAB8B5}">
      <dgm:prSet/>
      <dgm:spPr/>
      <dgm:t>
        <a:bodyPr/>
        <a:lstStyle/>
        <a:p>
          <a:endParaRPr lang="en-CA"/>
        </a:p>
      </dgm:t>
    </dgm:pt>
    <dgm:pt modelId="{5E757E11-701E-463F-8031-4CF5AD36ECD2}" type="sibTrans" cxnId="{BC33E560-E2AD-44EB-B0B0-6FE1BEFAB8B5}">
      <dgm:prSet/>
      <dgm:spPr/>
      <dgm:t>
        <a:bodyPr/>
        <a:lstStyle/>
        <a:p>
          <a:endParaRPr lang="en-CA"/>
        </a:p>
      </dgm:t>
    </dgm:pt>
    <dgm:pt modelId="{25FCB7A1-F6AC-4753-99FE-6332479758B7}">
      <dgm:prSet phldrT="[Text]"/>
      <dgm:spPr/>
      <dgm:t>
        <a:bodyPr/>
        <a:lstStyle/>
        <a:p>
          <a:r>
            <a:rPr lang="en-CA" b="1" dirty="0" smtClean="0"/>
            <a:t>Transdisciplinary Knowledge             (wicked problems)</a:t>
          </a:r>
          <a:endParaRPr lang="en-CA" b="1" dirty="0"/>
        </a:p>
      </dgm:t>
    </dgm:pt>
    <dgm:pt modelId="{63C2C71D-BD55-45BC-BA2A-34029F3B05AE}" type="parTrans" cxnId="{8EEAE582-2939-4236-8E1C-24D563554321}">
      <dgm:prSet/>
      <dgm:spPr/>
      <dgm:t>
        <a:bodyPr/>
        <a:lstStyle/>
        <a:p>
          <a:endParaRPr lang="en-CA"/>
        </a:p>
      </dgm:t>
    </dgm:pt>
    <dgm:pt modelId="{E563FA59-D29E-47E3-99E6-36471A212B50}" type="sibTrans" cxnId="{8EEAE582-2939-4236-8E1C-24D563554321}">
      <dgm:prSet/>
      <dgm:spPr/>
      <dgm:t>
        <a:bodyPr/>
        <a:lstStyle/>
        <a:p>
          <a:endParaRPr lang="en-CA"/>
        </a:p>
      </dgm:t>
    </dgm:pt>
    <dgm:pt modelId="{037F36D2-45D7-4785-9960-2773F4E88215}">
      <dgm:prSet phldrT="[Text]"/>
      <dgm:spPr/>
      <dgm:t>
        <a:bodyPr/>
        <a:lstStyle/>
        <a:p>
          <a:r>
            <a:rPr lang="en-CA" b="1" dirty="0" smtClean="0"/>
            <a:t>Transdisciplinary  Habits of Mind</a:t>
          </a:r>
          <a:endParaRPr lang="en-CA" b="1" dirty="0"/>
        </a:p>
      </dgm:t>
    </dgm:pt>
    <dgm:pt modelId="{2EDF8DA6-757E-4055-87FF-2D1D41D72E21}" type="parTrans" cxnId="{A3862940-E7FC-4348-9221-30FE8AE8CD0F}">
      <dgm:prSet/>
      <dgm:spPr/>
      <dgm:t>
        <a:bodyPr/>
        <a:lstStyle/>
        <a:p>
          <a:endParaRPr lang="en-CA"/>
        </a:p>
      </dgm:t>
    </dgm:pt>
    <dgm:pt modelId="{10AF16C2-13A5-424D-B648-295202F66F86}" type="sibTrans" cxnId="{A3862940-E7FC-4348-9221-30FE8AE8CD0F}">
      <dgm:prSet/>
      <dgm:spPr/>
      <dgm:t>
        <a:bodyPr/>
        <a:lstStyle/>
        <a:p>
          <a:endParaRPr lang="en-CA"/>
        </a:p>
      </dgm:t>
    </dgm:pt>
    <dgm:pt modelId="{60BC8C98-35B3-4A30-886A-A60224DBEA41}">
      <dgm:prSet phldrT="[Text]"/>
      <dgm:spPr/>
      <dgm:t>
        <a:bodyPr/>
        <a:lstStyle/>
        <a:p>
          <a:r>
            <a:rPr lang="en-CA" b="1" dirty="0" smtClean="0"/>
            <a:t>Transdisciplinary Learning Approach (learning cycle and four pillars of learning)</a:t>
          </a:r>
          <a:endParaRPr lang="en-CA" b="1" dirty="0"/>
        </a:p>
      </dgm:t>
    </dgm:pt>
    <dgm:pt modelId="{6D13A184-A12B-414D-90EE-0EA3758B2D9E}" type="parTrans" cxnId="{35637896-21A0-42E9-A4A2-AF1964CEE796}">
      <dgm:prSet/>
      <dgm:spPr/>
      <dgm:t>
        <a:bodyPr/>
        <a:lstStyle/>
        <a:p>
          <a:endParaRPr lang="en-CA"/>
        </a:p>
      </dgm:t>
    </dgm:pt>
    <dgm:pt modelId="{822374A8-0D23-43C2-85C4-6F9D821DC8F5}" type="sibTrans" cxnId="{35637896-21A0-42E9-A4A2-AF1964CEE796}">
      <dgm:prSet/>
      <dgm:spPr/>
      <dgm:t>
        <a:bodyPr/>
        <a:lstStyle/>
        <a:p>
          <a:endParaRPr lang="en-CA"/>
        </a:p>
      </dgm:t>
    </dgm:pt>
    <dgm:pt modelId="{6D47F83E-97AE-445E-8C22-412C584846D0}">
      <dgm:prSet phldrT="[Text]"/>
      <dgm:spPr/>
      <dgm:t>
        <a:bodyPr/>
        <a:lstStyle/>
        <a:p>
          <a:r>
            <a:rPr lang="en-CA" b="1" dirty="0" smtClean="0"/>
            <a:t>Transdisciplinary Learning</a:t>
          </a:r>
          <a:endParaRPr lang="en-CA" b="1" dirty="0"/>
        </a:p>
      </dgm:t>
    </dgm:pt>
    <dgm:pt modelId="{1CFB9798-B20D-4C02-8E24-8744FEF00D17}" type="parTrans" cxnId="{BF2AD64B-E1BB-47EB-9B50-77C020B151B3}">
      <dgm:prSet/>
      <dgm:spPr/>
      <dgm:t>
        <a:bodyPr/>
        <a:lstStyle/>
        <a:p>
          <a:endParaRPr lang="en-CA"/>
        </a:p>
      </dgm:t>
    </dgm:pt>
    <dgm:pt modelId="{4338A140-1FA5-4BFC-924E-6570428D2436}" type="sibTrans" cxnId="{BF2AD64B-E1BB-47EB-9B50-77C020B151B3}">
      <dgm:prSet/>
      <dgm:spPr/>
      <dgm:t>
        <a:bodyPr/>
        <a:lstStyle/>
        <a:p>
          <a:endParaRPr lang="en-CA"/>
        </a:p>
      </dgm:t>
    </dgm:pt>
    <dgm:pt modelId="{243A9E34-F9A9-4C1A-8143-AF49F699F755}" type="pres">
      <dgm:prSet presAssocID="{B3ABA005-D598-4B85-B553-D926F113C256}" presName="diagram" presStyleCnt="0">
        <dgm:presLayoutVars>
          <dgm:chMax val="1"/>
          <dgm:dir/>
          <dgm:animLvl val="ctr"/>
          <dgm:resizeHandles val="exact"/>
        </dgm:presLayoutVars>
      </dgm:prSet>
      <dgm:spPr/>
      <dgm:t>
        <a:bodyPr/>
        <a:lstStyle/>
        <a:p>
          <a:endParaRPr lang="en-CA"/>
        </a:p>
      </dgm:t>
    </dgm:pt>
    <dgm:pt modelId="{692D80CF-66BB-4847-AD41-06C8D35B4080}" type="pres">
      <dgm:prSet presAssocID="{B3ABA005-D598-4B85-B553-D926F113C256}" presName="matrix" presStyleCnt="0"/>
      <dgm:spPr/>
    </dgm:pt>
    <dgm:pt modelId="{2BA0F50B-A7A5-4272-BA74-F3C4B4E4931A}" type="pres">
      <dgm:prSet presAssocID="{B3ABA005-D598-4B85-B553-D926F113C256}" presName="tile1" presStyleLbl="node1" presStyleIdx="0" presStyleCnt="4"/>
      <dgm:spPr/>
      <dgm:t>
        <a:bodyPr/>
        <a:lstStyle/>
        <a:p>
          <a:endParaRPr lang="en-CA"/>
        </a:p>
      </dgm:t>
    </dgm:pt>
    <dgm:pt modelId="{9DFE6710-32F1-4203-A32A-6AC0CDEE0F7F}" type="pres">
      <dgm:prSet presAssocID="{B3ABA005-D598-4B85-B553-D926F113C256}" presName="tile1text" presStyleLbl="node1" presStyleIdx="0" presStyleCnt="4">
        <dgm:presLayoutVars>
          <dgm:chMax val="0"/>
          <dgm:chPref val="0"/>
          <dgm:bulletEnabled val="1"/>
        </dgm:presLayoutVars>
      </dgm:prSet>
      <dgm:spPr/>
      <dgm:t>
        <a:bodyPr/>
        <a:lstStyle/>
        <a:p>
          <a:endParaRPr lang="en-CA"/>
        </a:p>
      </dgm:t>
    </dgm:pt>
    <dgm:pt modelId="{099A238B-0570-4877-A98E-54E873F0CBAB}" type="pres">
      <dgm:prSet presAssocID="{B3ABA005-D598-4B85-B553-D926F113C256}" presName="tile2" presStyleLbl="node1" presStyleIdx="1" presStyleCnt="4" custLinFactNeighborX="1816" custLinFactNeighborY="-2064"/>
      <dgm:spPr/>
      <dgm:t>
        <a:bodyPr/>
        <a:lstStyle/>
        <a:p>
          <a:endParaRPr lang="en-CA"/>
        </a:p>
      </dgm:t>
    </dgm:pt>
    <dgm:pt modelId="{308E7074-B1FF-4EB5-BA33-B56FA7B3A05F}" type="pres">
      <dgm:prSet presAssocID="{B3ABA005-D598-4B85-B553-D926F113C256}" presName="tile2text" presStyleLbl="node1" presStyleIdx="1" presStyleCnt="4">
        <dgm:presLayoutVars>
          <dgm:chMax val="0"/>
          <dgm:chPref val="0"/>
          <dgm:bulletEnabled val="1"/>
        </dgm:presLayoutVars>
      </dgm:prSet>
      <dgm:spPr/>
      <dgm:t>
        <a:bodyPr/>
        <a:lstStyle/>
        <a:p>
          <a:endParaRPr lang="en-CA"/>
        </a:p>
      </dgm:t>
    </dgm:pt>
    <dgm:pt modelId="{926B2027-995F-451F-A2D9-D7BF8F296F59}" type="pres">
      <dgm:prSet presAssocID="{B3ABA005-D598-4B85-B553-D926F113C256}" presName="tile3" presStyleLbl="node1" presStyleIdx="2" presStyleCnt="4"/>
      <dgm:spPr/>
      <dgm:t>
        <a:bodyPr/>
        <a:lstStyle/>
        <a:p>
          <a:endParaRPr lang="en-CA"/>
        </a:p>
      </dgm:t>
    </dgm:pt>
    <dgm:pt modelId="{F4A13A51-E371-41D1-B777-7B3C900ADBBD}" type="pres">
      <dgm:prSet presAssocID="{B3ABA005-D598-4B85-B553-D926F113C256}" presName="tile3text" presStyleLbl="node1" presStyleIdx="2" presStyleCnt="4">
        <dgm:presLayoutVars>
          <dgm:chMax val="0"/>
          <dgm:chPref val="0"/>
          <dgm:bulletEnabled val="1"/>
        </dgm:presLayoutVars>
      </dgm:prSet>
      <dgm:spPr/>
      <dgm:t>
        <a:bodyPr/>
        <a:lstStyle/>
        <a:p>
          <a:endParaRPr lang="en-CA"/>
        </a:p>
      </dgm:t>
    </dgm:pt>
    <dgm:pt modelId="{C7CDF91E-B702-4871-A297-C54FFFEB01D4}" type="pres">
      <dgm:prSet presAssocID="{B3ABA005-D598-4B85-B553-D926F113C256}" presName="tile4" presStyleLbl="node1" presStyleIdx="3" presStyleCnt="4"/>
      <dgm:spPr/>
      <dgm:t>
        <a:bodyPr/>
        <a:lstStyle/>
        <a:p>
          <a:endParaRPr lang="en-CA"/>
        </a:p>
      </dgm:t>
    </dgm:pt>
    <dgm:pt modelId="{5615B57F-4721-4AFA-A5E2-AD53437F8975}" type="pres">
      <dgm:prSet presAssocID="{B3ABA005-D598-4B85-B553-D926F113C256}" presName="tile4text" presStyleLbl="node1" presStyleIdx="3" presStyleCnt="4">
        <dgm:presLayoutVars>
          <dgm:chMax val="0"/>
          <dgm:chPref val="0"/>
          <dgm:bulletEnabled val="1"/>
        </dgm:presLayoutVars>
      </dgm:prSet>
      <dgm:spPr/>
      <dgm:t>
        <a:bodyPr/>
        <a:lstStyle/>
        <a:p>
          <a:endParaRPr lang="en-CA"/>
        </a:p>
      </dgm:t>
    </dgm:pt>
    <dgm:pt modelId="{8A297B7D-F3BB-43E4-A2EE-AFA98DCAF9D7}" type="pres">
      <dgm:prSet presAssocID="{B3ABA005-D598-4B85-B553-D926F113C256}" presName="centerTile" presStyleLbl="fgShp" presStyleIdx="0" presStyleCnt="1" custScaleX="145831" custScaleY="168470" custLinFactNeighborX="2917" custLinFactNeighborY="-6661">
        <dgm:presLayoutVars>
          <dgm:chMax val="0"/>
          <dgm:chPref val="0"/>
        </dgm:presLayoutVars>
      </dgm:prSet>
      <dgm:spPr/>
      <dgm:t>
        <a:bodyPr/>
        <a:lstStyle/>
        <a:p>
          <a:endParaRPr lang="en-CA"/>
        </a:p>
      </dgm:t>
    </dgm:pt>
  </dgm:ptLst>
  <dgm:cxnLst>
    <dgm:cxn modelId="{35637896-21A0-42E9-A4A2-AF1964CEE796}" srcId="{4F97A1AF-DBC4-42F2-A3A6-B79BE8F7CE3E}" destId="{60BC8C98-35B3-4A30-886A-A60224DBEA41}" srcOrd="2" destOrd="0" parTransId="{6D13A184-A12B-414D-90EE-0EA3758B2D9E}" sibTransId="{822374A8-0D23-43C2-85C4-6F9D821DC8F5}"/>
    <dgm:cxn modelId="{396E430D-648C-4B88-A39B-CDDEAE7A5137}" type="presOf" srcId="{4F97A1AF-DBC4-42F2-A3A6-B79BE8F7CE3E}" destId="{8A297B7D-F3BB-43E4-A2EE-AFA98DCAF9D7}" srcOrd="0" destOrd="0" presId="urn:microsoft.com/office/officeart/2005/8/layout/matrix1"/>
    <dgm:cxn modelId="{B09C3795-69E5-4615-85B6-A1093E2CA113}" type="presOf" srcId="{25FCB7A1-F6AC-4753-99FE-6332479758B7}" destId="{2BA0F50B-A7A5-4272-BA74-F3C4B4E4931A}" srcOrd="0" destOrd="0" presId="urn:microsoft.com/office/officeart/2005/8/layout/matrix1"/>
    <dgm:cxn modelId="{FEA4409B-56A8-4069-921D-9DFEC8B59EBD}" type="presOf" srcId="{B3ABA005-D598-4B85-B553-D926F113C256}" destId="{243A9E34-F9A9-4C1A-8143-AF49F699F755}" srcOrd="0" destOrd="0" presId="urn:microsoft.com/office/officeart/2005/8/layout/matrix1"/>
    <dgm:cxn modelId="{6F3E4080-583B-4692-80DC-3DE089D554EE}" type="presOf" srcId="{037F36D2-45D7-4785-9960-2773F4E88215}" destId="{099A238B-0570-4877-A98E-54E873F0CBAB}" srcOrd="0" destOrd="0" presId="urn:microsoft.com/office/officeart/2005/8/layout/matrix1"/>
    <dgm:cxn modelId="{8486CE64-E3A0-4987-AF09-B05A09B4013C}" type="presOf" srcId="{60BC8C98-35B3-4A30-886A-A60224DBEA41}" destId="{F4A13A51-E371-41D1-B777-7B3C900ADBBD}" srcOrd="1" destOrd="0" presId="urn:microsoft.com/office/officeart/2005/8/layout/matrix1"/>
    <dgm:cxn modelId="{BC33E560-E2AD-44EB-B0B0-6FE1BEFAB8B5}" srcId="{B3ABA005-D598-4B85-B553-D926F113C256}" destId="{4F97A1AF-DBC4-42F2-A3A6-B79BE8F7CE3E}" srcOrd="0" destOrd="0" parTransId="{F4A23BD0-C95D-46C4-9130-E5AB40DB992E}" sibTransId="{5E757E11-701E-463F-8031-4CF5AD36ECD2}"/>
    <dgm:cxn modelId="{8EEAE582-2939-4236-8E1C-24D563554321}" srcId="{4F97A1AF-DBC4-42F2-A3A6-B79BE8F7CE3E}" destId="{25FCB7A1-F6AC-4753-99FE-6332479758B7}" srcOrd="0" destOrd="0" parTransId="{63C2C71D-BD55-45BC-BA2A-34029F3B05AE}" sibTransId="{E563FA59-D29E-47E3-99E6-36471A212B50}"/>
    <dgm:cxn modelId="{FC0CA0D8-EE66-4446-8E36-BEFDD33B97B8}" type="presOf" srcId="{25FCB7A1-F6AC-4753-99FE-6332479758B7}" destId="{9DFE6710-32F1-4203-A32A-6AC0CDEE0F7F}" srcOrd="1" destOrd="0" presId="urn:microsoft.com/office/officeart/2005/8/layout/matrix1"/>
    <dgm:cxn modelId="{BF2AD64B-E1BB-47EB-9B50-77C020B151B3}" srcId="{4F97A1AF-DBC4-42F2-A3A6-B79BE8F7CE3E}" destId="{6D47F83E-97AE-445E-8C22-412C584846D0}" srcOrd="3" destOrd="0" parTransId="{1CFB9798-B20D-4C02-8E24-8744FEF00D17}" sibTransId="{4338A140-1FA5-4BFC-924E-6570428D2436}"/>
    <dgm:cxn modelId="{0E444797-ECC3-47C0-8352-56ECE8291A90}" type="presOf" srcId="{6D47F83E-97AE-445E-8C22-412C584846D0}" destId="{5615B57F-4721-4AFA-A5E2-AD53437F8975}" srcOrd="1" destOrd="0" presId="urn:microsoft.com/office/officeart/2005/8/layout/matrix1"/>
    <dgm:cxn modelId="{A3862940-E7FC-4348-9221-30FE8AE8CD0F}" srcId="{4F97A1AF-DBC4-42F2-A3A6-B79BE8F7CE3E}" destId="{037F36D2-45D7-4785-9960-2773F4E88215}" srcOrd="1" destOrd="0" parTransId="{2EDF8DA6-757E-4055-87FF-2D1D41D72E21}" sibTransId="{10AF16C2-13A5-424D-B648-295202F66F86}"/>
    <dgm:cxn modelId="{BC556C2B-7B45-4B3D-B823-D95E72A073A7}" type="presOf" srcId="{037F36D2-45D7-4785-9960-2773F4E88215}" destId="{308E7074-B1FF-4EB5-BA33-B56FA7B3A05F}" srcOrd="1" destOrd="0" presId="urn:microsoft.com/office/officeart/2005/8/layout/matrix1"/>
    <dgm:cxn modelId="{B758692D-FCE7-440F-9C17-C1368756B38B}" type="presOf" srcId="{60BC8C98-35B3-4A30-886A-A60224DBEA41}" destId="{926B2027-995F-451F-A2D9-D7BF8F296F59}" srcOrd="0" destOrd="0" presId="urn:microsoft.com/office/officeart/2005/8/layout/matrix1"/>
    <dgm:cxn modelId="{C07C7F38-1FE1-45D9-B17D-5A083D6D56D0}" type="presOf" srcId="{6D47F83E-97AE-445E-8C22-412C584846D0}" destId="{C7CDF91E-B702-4871-A297-C54FFFEB01D4}" srcOrd="0" destOrd="0" presId="urn:microsoft.com/office/officeart/2005/8/layout/matrix1"/>
    <dgm:cxn modelId="{8E93C09B-37D1-4CAA-95DB-095AE1B0570E}" type="presParOf" srcId="{243A9E34-F9A9-4C1A-8143-AF49F699F755}" destId="{692D80CF-66BB-4847-AD41-06C8D35B4080}" srcOrd="0" destOrd="0" presId="urn:microsoft.com/office/officeart/2005/8/layout/matrix1"/>
    <dgm:cxn modelId="{443E1B5B-C6ED-4D12-B7C0-0A689361831F}" type="presParOf" srcId="{692D80CF-66BB-4847-AD41-06C8D35B4080}" destId="{2BA0F50B-A7A5-4272-BA74-F3C4B4E4931A}" srcOrd="0" destOrd="0" presId="urn:microsoft.com/office/officeart/2005/8/layout/matrix1"/>
    <dgm:cxn modelId="{1296F508-AA5D-40DE-A098-7E865DF9617C}" type="presParOf" srcId="{692D80CF-66BB-4847-AD41-06C8D35B4080}" destId="{9DFE6710-32F1-4203-A32A-6AC0CDEE0F7F}" srcOrd="1" destOrd="0" presId="urn:microsoft.com/office/officeart/2005/8/layout/matrix1"/>
    <dgm:cxn modelId="{810A68E5-F14A-4E64-AA48-C9BF78232349}" type="presParOf" srcId="{692D80CF-66BB-4847-AD41-06C8D35B4080}" destId="{099A238B-0570-4877-A98E-54E873F0CBAB}" srcOrd="2" destOrd="0" presId="urn:microsoft.com/office/officeart/2005/8/layout/matrix1"/>
    <dgm:cxn modelId="{82D362F4-0BFA-47AE-B06E-97F3B4094271}" type="presParOf" srcId="{692D80CF-66BB-4847-AD41-06C8D35B4080}" destId="{308E7074-B1FF-4EB5-BA33-B56FA7B3A05F}" srcOrd="3" destOrd="0" presId="urn:microsoft.com/office/officeart/2005/8/layout/matrix1"/>
    <dgm:cxn modelId="{1CAB6C13-AB1A-4155-9436-26FFF9FAEDBF}" type="presParOf" srcId="{692D80CF-66BB-4847-AD41-06C8D35B4080}" destId="{926B2027-995F-451F-A2D9-D7BF8F296F59}" srcOrd="4" destOrd="0" presId="urn:microsoft.com/office/officeart/2005/8/layout/matrix1"/>
    <dgm:cxn modelId="{45CBAB01-B1E2-470C-B9A5-C7A22F7525F1}" type="presParOf" srcId="{692D80CF-66BB-4847-AD41-06C8D35B4080}" destId="{F4A13A51-E371-41D1-B777-7B3C900ADBBD}" srcOrd="5" destOrd="0" presId="urn:microsoft.com/office/officeart/2005/8/layout/matrix1"/>
    <dgm:cxn modelId="{9835FED4-6059-4BD2-93AD-6094232F67D2}" type="presParOf" srcId="{692D80CF-66BB-4847-AD41-06C8D35B4080}" destId="{C7CDF91E-B702-4871-A297-C54FFFEB01D4}" srcOrd="6" destOrd="0" presId="urn:microsoft.com/office/officeart/2005/8/layout/matrix1"/>
    <dgm:cxn modelId="{A0C9A3CD-3762-4490-83B1-B8A31087C200}" type="presParOf" srcId="{692D80CF-66BB-4847-AD41-06C8D35B4080}" destId="{5615B57F-4721-4AFA-A5E2-AD53437F8975}" srcOrd="7" destOrd="0" presId="urn:microsoft.com/office/officeart/2005/8/layout/matrix1"/>
    <dgm:cxn modelId="{D3C42E80-45CE-4988-BA16-8294B329E601}" type="presParOf" srcId="{243A9E34-F9A9-4C1A-8143-AF49F699F755}" destId="{8A297B7D-F3BB-43E4-A2EE-AFA98DCAF9D7}" srcOrd="1" destOrd="0" presId="urn:microsoft.com/office/officeart/2005/8/layout/matrix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ABA005-D598-4B85-B553-D926F113C256}" type="doc">
      <dgm:prSet loTypeId="urn:microsoft.com/office/officeart/2005/8/layout/matrix1" loCatId="matrix" qsTypeId="urn:microsoft.com/office/officeart/2005/8/quickstyle/3d4" qsCatId="3D" csTypeId="urn:microsoft.com/office/officeart/2005/8/colors/accent3_5" csCatId="accent3" phldr="1"/>
      <dgm:spPr/>
      <dgm:t>
        <a:bodyPr/>
        <a:lstStyle/>
        <a:p>
          <a:endParaRPr lang="en-CA"/>
        </a:p>
      </dgm:t>
    </dgm:pt>
    <dgm:pt modelId="{4F97A1AF-DBC4-42F2-A3A6-B79BE8F7CE3E}">
      <dgm:prSet phldrT="[Text]"/>
      <dgm:spPr/>
      <dgm:t>
        <a:bodyPr/>
        <a:lstStyle/>
        <a:p>
          <a:r>
            <a:rPr lang="en-CA" b="1" dirty="0" smtClean="0">
              <a:solidFill>
                <a:srgbClr val="C00000"/>
              </a:solidFill>
            </a:rPr>
            <a:t>Transdisciplinary Orientation to Responsible Living Curricula</a:t>
          </a:r>
          <a:endParaRPr lang="en-CA" b="1" dirty="0">
            <a:solidFill>
              <a:srgbClr val="C00000"/>
            </a:solidFill>
          </a:endParaRPr>
        </a:p>
      </dgm:t>
    </dgm:pt>
    <dgm:pt modelId="{F4A23BD0-C95D-46C4-9130-E5AB40DB992E}" type="parTrans" cxnId="{BC33E560-E2AD-44EB-B0B0-6FE1BEFAB8B5}">
      <dgm:prSet/>
      <dgm:spPr/>
      <dgm:t>
        <a:bodyPr/>
        <a:lstStyle/>
        <a:p>
          <a:endParaRPr lang="en-CA"/>
        </a:p>
      </dgm:t>
    </dgm:pt>
    <dgm:pt modelId="{5E757E11-701E-463F-8031-4CF5AD36ECD2}" type="sibTrans" cxnId="{BC33E560-E2AD-44EB-B0B0-6FE1BEFAB8B5}">
      <dgm:prSet/>
      <dgm:spPr/>
      <dgm:t>
        <a:bodyPr/>
        <a:lstStyle/>
        <a:p>
          <a:endParaRPr lang="en-CA"/>
        </a:p>
      </dgm:t>
    </dgm:pt>
    <dgm:pt modelId="{25FCB7A1-F6AC-4753-99FE-6332479758B7}">
      <dgm:prSet phldrT="[Text]"/>
      <dgm:spPr/>
      <dgm:t>
        <a:bodyPr/>
        <a:lstStyle/>
        <a:p>
          <a:r>
            <a:rPr lang="en-CA" b="1" dirty="0" smtClean="0">
              <a:solidFill>
                <a:schemeClr val="tx1"/>
              </a:solidFill>
            </a:rPr>
            <a:t>Transdisciplinary Knowledge             (wicked problems)</a:t>
          </a:r>
          <a:endParaRPr lang="en-CA" b="1" dirty="0">
            <a:solidFill>
              <a:schemeClr val="tx1"/>
            </a:solidFill>
          </a:endParaRPr>
        </a:p>
      </dgm:t>
    </dgm:pt>
    <dgm:pt modelId="{63C2C71D-BD55-45BC-BA2A-34029F3B05AE}" type="parTrans" cxnId="{8EEAE582-2939-4236-8E1C-24D563554321}">
      <dgm:prSet/>
      <dgm:spPr/>
      <dgm:t>
        <a:bodyPr/>
        <a:lstStyle/>
        <a:p>
          <a:endParaRPr lang="en-CA"/>
        </a:p>
      </dgm:t>
    </dgm:pt>
    <dgm:pt modelId="{E563FA59-D29E-47E3-99E6-36471A212B50}" type="sibTrans" cxnId="{8EEAE582-2939-4236-8E1C-24D563554321}">
      <dgm:prSet/>
      <dgm:spPr/>
      <dgm:t>
        <a:bodyPr/>
        <a:lstStyle/>
        <a:p>
          <a:endParaRPr lang="en-CA"/>
        </a:p>
      </dgm:t>
    </dgm:pt>
    <dgm:pt modelId="{037F36D2-45D7-4785-9960-2773F4E88215}">
      <dgm:prSet phldrT="[Text]"/>
      <dgm:spPr/>
      <dgm:t>
        <a:bodyPr/>
        <a:lstStyle/>
        <a:p>
          <a:r>
            <a:rPr lang="en-CA" b="1" dirty="0" smtClean="0">
              <a:solidFill>
                <a:schemeClr val="tx1"/>
              </a:solidFill>
            </a:rPr>
            <a:t>Transdisciplinary  Habits of Mind</a:t>
          </a:r>
          <a:endParaRPr lang="en-CA" b="1" dirty="0">
            <a:solidFill>
              <a:schemeClr val="tx1"/>
            </a:solidFill>
          </a:endParaRPr>
        </a:p>
      </dgm:t>
    </dgm:pt>
    <dgm:pt modelId="{2EDF8DA6-757E-4055-87FF-2D1D41D72E21}" type="parTrans" cxnId="{A3862940-E7FC-4348-9221-30FE8AE8CD0F}">
      <dgm:prSet/>
      <dgm:spPr/>
      <dgm:t>
        <a:bodyPr/>
        <a:lstStyle/>
        <a:p>
          <a:endParaRPr lang="en-CA"/>
        </a:p>
      </dgm:t>
    </dgm:pt>
    <dgm:pt modelId="{10AF16C2-13A5-424D-B648-295202F66F86}" type="sibTrans" cxnId="{A3862940-E7FC-4348-9221-30FE8AE8CD0F}">
      <dgm:prSet/>
      <dgm:spPr/>
      <dgm:t>
        <a:bodyPr/>
        <a:lstStyle/>
        <a:p>
          <a:endParaRPr lang="en-CA"/>
        </a:p>
      </dgm:t>
    </dgm:pt>
    <dgm:pt modelId="{60BC8C98-35B3-4A30-886A-A60224DBEA41}">
      <dgm:prSet phldrT="[Text]"/>
      <dgm:spPr/>
      <dgm:t>
        <a:bodyPr/>
        <a:lstStyle/>
        <a:p>
          <a:r>
            <a:rPr lang="en-CA" b="1" dirty="0" smtClean="0">
              <a:solidFill>
                <a:schemeClr val="tx1"/>
              </a:solidFill>
            </a:rPr>
            <a:t>Transdisciplinary Learning Approach (learning cycle and four pillars of learning)</a:t>
          </a:r>
          <a:endParaRPr lang="en-CA" b="1" dirty="0">
            <a:solidFill>
              <a:schemeClr val="tx1"/>
            </a:solidFill>
          </a:endParaRPr>
        </a:p>
      </dgm:t>
    </dgm:pt>
    <dgm:pt modelId="{6D13A184-A12B-414D-90EE-0EA3758B2D9E}" type="parTrans" cxnId="{35637896-21A0-42E9-A4A2-AF1964CEE796}">
      <dgm:prSet/>
      <dgm:spPr/>
      <dgm:t>
        <a:bodyPr/>
        <a:lstStyle/>
        <a:p>
          <a:endParaRPr lang="en-CA"/>
        </a:p>
      </dgm:t>
    </dgm:pt>
    <dgm:pt modelId="{822374A8-0D23-43C2-85C4-6F9D821DC8F5}" type="sibTrans" cxnId="{35637896-21A0-42E9-A4A2-AF1964CEE796}">
      <dgm:prSet/>
      <dgm:spPr/>
      <dgm:t>
        <a:bodyPr/>
        <a:lstStyle/>
        <a:p>
          <a:endParaRPr lang="en-CA"/>
        </a:p>
      </dgm:t>
    </dgm:pt>
    <dgm:pt modelId="{6D47F83E-97AE-445E-8C22-412C584846D0}">
      <dgm:prSet phldrT="[Text]"/>
      <dgm:spPr/>
      <dgm:t>
        <a:bodyPr/>
        <a:lstStyle/>
        <a:p>
          <a:r>
            <a:rPr lang="en-CA" b="1" dirty="0" smtClean="0">
              <a:solidFill>
                <a:schemeClr val="tx1"/>
              </a:solidFill>
            </a:rPr>
            <a:t>Transdisciplinary Learning</a:t>
          </a:r>
          <a:endParaRPr lang="en-CA" b="1" dirty="0">
            <a:solidFill>
              <a:schemeClr val="tx1"/>
            </a:solidFill>
          </a:endParaRPr>
        </a:p>
      </dgm:t>
    </dgm:pt>
    <dgm:pt modelId="{1CFB9798-B20D-4C02-8E24-8744FEF00D17}" type="parTrans" cxnId="{BF2AD64B-E1BB-47EB-9B50-77C020B151B3}">
      <dgm:prSet/>
      <dgm:spPr/>
      <dgm:t>
        <a:bodyPr/>
        <a:lstStyle/>
        <a:p>
          <a:endParaRPr lang="en-CA"/>
        </a:p>
      </dgm:t>
    </dgm:pt>
    <dgm:pt modelId="{4338A140-1FA5-4BFC-924E-6570428D2436}" type="sibTrans" cxnId="{BF2AD64B-E1BB-47EB-9B50-77C020B151B3}">
      <dgm:prSet/>
      <dgm:spPr/>
      <dgm:t>
        <a:bodyPr/>
        <a:lstStyle/>
        <a:p>
          <a:endParaRPr lang="en-CA"/>
        </a:p>
      </dgm:t>
    </dgm:pt>
    <dgm:pt modelId="{243A9E34-F9A9-4C1A-8143-AF49F699F755}" type="pres">
      <dgm:prSet presAssocID="{B3ABA005-D598-4B85-B553-D926F113C256}" presName="diagram" presStyleCnt="0">
        <dgm:presLayoutVars>
          <dgm:chMax val="1"/>
          <dgm:dir/>
          <dgm:animLvl val="ctr"/>
          <dgm:resizeHandles val="exact"/>
        </dgm:presLayoutVars>
      </dgm:prSet>
      <dgm:spPr/>
      <dgm:t>
        <a:bodyPr/>
        <a:lstStyle/>
        <a:p>
          <a:endParaRPr lang="en-CA"/>
        </a:p>
      </dgm:t>
    </dgm:pt>
    <dgm:pt modelId="{692D80CF-66BB-4847-AD41-06C8D35B4080}" type="pres">
      <dgm:prSet presAssocID="{B3ABA005-D598-4B85-B553-D926F113C256}" presName="matrix" presStyleCnt="0"/>
      <dgm:spPr/>
    </dgm:pt>
    <dgm:pt modelId="{2BA0F50B-A7A5-4272-BA74-F3C4B4E4931A}" type="pres">
      <dgm:prSet presAssocID="{B3ABA005-D598-4B85-B553-D926F113C256}" presName="tile1" presStyleLbl="node1" presStyleIdx="0" presStyleCnt="4"/>
      <dgm:spPr/>
      <dgm:t>
        <a:bodyPr/>
        <a:lstStyle/>
        <a:p>
          <a:endParaRPr lang="en-CA"/>
        </a:p>
      </dgm:t>
    </dgm:pt>
    <dgm:pt modelId="{9DFE6710-32F1-4203-A32A-6AC0CDEE0F7F}" type="pres">
      <dgm:prSet presAssocID="{B3ABA005-D598-4B85-B553-D926F113C256}" presName="tile1text" presStyleLbl="node1" presStyleIdx="0" presStyleCnt="4">
        <dgm:presLayoutVars>
          <dgm:chMax val="0"/>
          <dgm:chPref val="0"/>
          <dgm:bulletEnabled val="1"/>
        </dgm:presLayoutVars>
      </dgm:prSet>
      <dgm:spPr/>
      <dgm:t>
        <a:bodyPr/>
        <a:lstStyle/>
        <a:p>
          <a:endParaRPr lang="en-CA"/>
        </a:p>
      </dgm:t>
    </dgm:pt>
    <dgm:pt modelId="{099A238B-0570-4877-A98E-54E873F0CBAB}" type="pres">
      <dgm:prSet presAssocID="{B3ABA005-D598-4B85-B553-D926F113C256}" presName="tile2" presStyleLbl="node1" presStyleIdx="1" presStyleCnt="4"/>
      <dgm:spPr/>
      <dgm:t>
        <a:bodyPr/>
        <a:lstStyle/>
        <a:p>
          <a:endParaRPr lang="en-CA"/>
        </a:p>
      </dgm:t>
    </dgm:pt>
    <dgm:pt modelId="{308E7074-B1FF-4EB5-BA33-B56FA7B3A05F}" type="pres">
      <dgm:prSet presAssocID="{B3ABA005-D598-4B85-B553-D926F113C256}" presName="tile2text" presStyleLbl="node1" presStyleIdx="1" presStyleCnt="4">
        <dgm:presLayoutVars>
          <dgm:chMax val="0"/>
          <dgm:chPref val="0"/>
          <dgm:bulletEnabled val="1"/>
        </dgm:presLayoutVars>
      </dgm:prSet>
      <dgm:spPr/>
      <dgm:t>
        <a:bodyPr/>
        <a:lstStyle/>
        <a:p>
          <a:endParaRPr lang="en-CA"/>
        </a:p>
      </dgm:t>
    </dgm:pt>
    <dgm:pt modelId="{926B2027-995F-451F-A2D9-D7BF8F296F59}" type="pres">
      <dgm:prSet presAssocID="{B3ABA005-D598-4B85-B553-D926F113C256}" presName="tile3" presStyleLbl="node1" presStyleIdx="2" presStyleCnt="4"/>
      <dgm:spPr/>
      <dgm:t>
        <a:bodyPr/>
        <a:lstStyle/>
        <a:p>
          <a:endParaRPr lang="en-CA"/>
        </a:p>
      </dgm:t>
    </dgm:pt>
    <dgm:pt modelId="{F4A13A51-E371-41D1-B777-7B3C900ADBBD}" type="pres">
      <dgm:prSet presAssocID="{B3ABA005-D598-4B85-B553-D926F113C256}" presName="tile3text" presStyleLbl="node1" presStyleIdx="2" presStyleCnt="4">
        <dgm:presLayoutVars>
          <dgm:chMax val="0"/>
          <dgm:chPref val="0"/>
          <dgm:bulletEnabled val="1"/>
        </dgm:presLayoutVars>
      </dgm:prSet>
      <dgm:spPr/>
      <dgm:t>
        <a:bodyPr/>
        <a:lstStyle/>
        <a:p>
          <a:endParaRPr lang="en-CA"/>
        </a:p>
      </dgm:t>
    </dgm:pt>
    <dgm:pt modelId="{C7CDF91E-B702-4871-A297-C54FFFEB01D4}" type="pres">
      <dgm:prSet presAssocID="{B3ABA005-D598-4B85-B553-D926F113C256}" presName="tile4" presStyleLbl="node1" presStyleIdx="3" presStyleCnt="4"/>
      <dgm:spPr/>
      <dgm:t>
        <a:bodyPr/>
        <a:lstStyle/>
        <a:p>
          <a:endParaRPr lang="en-CA"/>
        </a:p>
      </dgm:t>
    </dgm:pt>
    <dgm:pt modelId="{5615B57F-4721-4AFA-A5E2-AD53437F8975}" type="pres">
      <dgm:prSet presAssocID="{B3ABA005-D598-4B85-B553-D926F113C256}" presName="tile4text" presStyleLbl="node1" presStyleIdx="3" presStyleCnt="4">
        <dgm:presLayoutVars>
          <dgm:chMax val="0"/>
          <dgm:chPref val="0"/>
          <dgm:bulletEnabled val="1"/>
        </dgm:presLayoutVars>
      </dgm:prSet>
      <dgm:spPr/>
      <dgm:t>
        <a:bodyPr/>
        <a:lstStyle/>
        <a:p>
          <a:endParaRPr lang="en-CA"/>
        </a:p>
      </dgm:t>
    </dgm:pt>
    <dgm:pt modelId="{8A297B7D-F3BB-43E4-A2EE-AFA98DCAF9D7}" type="pres">
      <dgm:prSet presAssocID="{B3ABA005-D598-4B85-B553-D926F113C256}" presName="centerTile" presStyleLbl="fgShp" presStyleIdx="0" presStyleCnt="1" custScaleX="145831" custScaleY="168470" custLinFactNeighborX="2917" custLinFactNeighborY="-6661">
        <dgm:presLayoutVars>
          <dgm:chMax val="0"/>
          <dgm:chPref val="0"/>
        </dgm:presLayoutVars>
      </dgm:prSet>
      <dgm:spPr/>
      <dgm:t>
        <a:bodyPr/>
        <a:lstStyle/>
        <a:p>
          <a:endParaRPr lang="en-CA"/>
        </a:p>
      </dgm:t>
    </dgm:pt>
  </dgm:ptLst>
  <dgm:cxnLst>
    <dgm:cxn modelId="{72C698CE-DC7F-4D10-9424-BC71549126AA}" type="presOf" srcId="{6D47F83E-97AE-445E-8C22-412C584846D0}" destId="{5615B57F-4721-4AFA-A5E2-AD53437F8975}" srcOrd="1" destOrd="0" presId="urn:microsoft.com/office/officeart/2005/8/layout/matrix1"/>
    <dgm:cxn modelId="{ABF7FBFC-7198-49D4-9590-1FDEF28B1594}" type="presOf" srcId="{4F97A1AF-DBC4-42F2-A3A6-B79BE8F7CE3E}" destId="{8A297B7D-F3BB-43E4-A2EE-AFA98DCAF9D7}" srcOrd="0" destOrd="0" presId="urn:microsoft.com/office/officeart/2005/8/layout/matrix1"/>
    <dgm:cxn modelId="{35637896-21A0-42E9-A4A2-AF1964CEE796}" srcId="{4F97A1AF-DBC4-42F2-A3A6-B79BE8F7CE3E}" destId="{60BC8C98-35B3-4A30-886A-A60224DBEA41}" srcOrd="2" destOrd="0" parTransId="{6D13A184-A12B-414D-90EE-0EA3758B2D9E}" sibTransId="{822374A8-0D23-43C2-85C4-6F9D821DC8F5}"/>
    <dgm:cxn modelId="{69611112-47A9-498E-95CC-D930F2062CAD}" type="presOf" srcId="{6D47F83E-97AE-445E-8C22-412C584846D0}" destId="{C7CDF91E-B702-4871-A297-C54FFFEB01D4}" srcOrd="0" destOrd="0" presId="urn:microsoft.com/office/officeart/2005/8/layout/matrix1"/>
    <dgm:cxn modelId="{6426EAAC-5F6D-4F11-B95E-7EC1E6FA87C9}" type="presOf" srcId="{25FCB7A1-F6AC-4753-99FE-6332479758B7}" destId="{2BA0F50B-A7A5-4272-BA74-F3C4B4E4931A}" srcOrd="0" destOrd="0" presId="urn:microsoft.com/office/officeart/2005/8/layout/matrix1"/>
    <dgm:cxn modelId="{07E13EE9-467B-4C63-BEBB-4DBBEB8AC627}" type="presOf" srcId="{60BC8C98-35B3-4A30-886A-A60224DBEA41}" destId="{F4A13A51-E371-41D1-B777-7B3C900ADBBD}" srcOrd="1" destOrd="0" presId="urn:microsoft.com/office/officeart/2005/8/layout/matrix1"/>
    <dgm:cxn modelId="{BC33E560-E2AD-44EB-B0B0-6FE1BEFAB8B5}" srcId="{B3ABA005-D598-4B85-B553-D926F113C256}" destId="{4F97A1AF-DBC4-42F2-A3A6-B79BE8F7CE3E}" srcOrd="0" destOrd="0" parTransId="{F4A23BD0-C95D-46C4-9130-E5AB40DB992E}" sibTransId="{5E757E11-701E-463F-8031-4CF5AD36ECD2}"/>
    <dgm:cxn modelId="{18C377C9-44DF-4C11-8F4E-337885A8D0C2}" type="presOf" srcId="{25FCB7A1-F6AC-4753-99FE-6332479758B7}" destId="{9DFE6710-32F1-4203-A32A-6AC0CDEE0F7F}" srcOrd="1" destOrd="0" presId="urn:microsoft.com/office/officeart/2005/8/layout/matrix1"/>
    <dgm:cxn modelId="{2723A345-28D4-4B7F-A9FE-2280FC8246C0}" type="presOf" srcId="{037F36D2-45D7-4785-9960-2773F4E88215}" destId="{308E7074-B1FF-4EB5-BA33-B56FA7B3A05F}" srcOrd="1" destOrd="0" presId="urn:microsoft.com/office/officeart/2005/8/layout/matrix1"/>
    <dgm:cxn modelId="{8EEAE582-2939-4236-8E1C-24D563554321}" srcId="{4F97A1AF-DBC4-42F2-A3A6-B79BE8F7CE3E}" destId="{25FCB7A1-F6AC-4753-99FE-6332479758B7}" srcOrd="0" destOrd="0" parTransId="{63C2C71D-BD55-45BC-BA2A-34029F3B05AE}" sibTransId="{E563FA59-D29E-47E3-99E6-36471A212B50}"/>
    <dgm:cxn modelId="{BF2AD64B-E1BB-47EB-9B50-77C020B151B3}" srcId="{4F97A1AF-DBC4-42F2-A3A6-B79BE8F7CE3E}" destId="{6D47F83E-97AE-445E-8C22-412C584846D0}" srcOrd="3" destOrd="0" parTransId="{1CFB9798-B20D-4C02-8E24-8744FEF00D17}" sibTransId="{4338A140-1FA5-4BFC-924E-6570428D2436}"/>
    <dgm:cxn modelId="{D4161AE5-C673-4D53-8408-363F5595E00E}" type="presOf" srcId="{037F36D2-45D7-4785-9960-2773F4E88215}" destId="{099A238B-0570-4877-A98E-54E873F0CBAB}" srcOrd="0" destOrd="0" presId="urn:microsoft.com/office/officeart/2005/8/layout/matrix1"/>
    <dgm:cxn modelId="{0977F0AB-5E39-4C6F-BB53-A49060ACC27D}" type="presOf" srcId="{60BC8C98-35B3-4A30-886A-A60224DBEA41}" destId="{926B2027-995F-451F-A2D9-D7BF8F296F59}" srcOrd="0" destOrd="0" presId="urn:microsoft.com/office/officeart/2005/8/layout/matrix1"/>
    <dgm:cxn modelId="{A78C62EC-C650-4B10-BE43-F0439DEDA0E1}" type="presOf" srcId="{B3ABA005-D598-4B85-B553-D926F113C256}" destId="{243A9E34-F9A9-4C1A-8143-AF49F699F755}" srcOrd="0" destOrd="0" presId="urn:microsoft.com/office/officeart/2005/8/layout/matrix1"/>
    <dgm:cxn modelId="{A3862940-E7FC-4348-9221-30FE8AE8CD0F}" srcId="{4F97A1AF-DBC4-42F2-A3A6-B79BE8F7CE3E}" destId="{037F36D2-45D7-4785-9960-2773F4E88215}" srcOrd="1" destOrd="0" parTransId="{2EDF8DA6-757E-4055-87FF-2D1D41D72E21}" sibTransId="{10AF16C2-13A5-424D-B648-295202F66F86}"/>
    <dgm:cxn modelId="{E394BD65-F6CF-4A9C-9D85-475397BA004D}" type="presParOf" srcId="{243A9E34-F9A9-4C1A-8143-AF49F699F755}" destId="{692D80CF-66BB-4847-AD41-06C8D35B4080}" srcOrd="0" destOrd="0" presId="urn:microsoft.com/office/officeart/2005/8/layout/matrix1"/>
    <dgm:cxn modelId="{8AB56B22-F918-4851-B811-DB7F503D51C1}" type="presParOf" srcId="{692D80CF-66BB-4847-AD41-06C8D35B4080}" destId="{2BA0F50B-A7A5-4272-BA74-F3C4B4E4931A}" srcOrd="0" destOrd="0" presId="urn:microsoft.com/office/officeart/2005/8/layout/matrix1"/>
    <dgm:cxn modelId="{FC258A87-6D1D-4C61-96DC-F03DBF6DE6B6}" type="presParOf" srcId="{692D80CF-66BB-4847-AD41-06C8D35B4080}" destId="{9DFE6710-32F1-4203-A32A-6AC0CDEE0F7F}" srcOrd="1" destOrd="0" presId="urn:microsoft.com/office/officeart/2005/8/layout/matrix1"/>
    <dgm:cxn modelId="{6CED9070-9CEE-4012-BE80-7508713BCEC1}" type="presParOf" srcId="{692D80CF-66BB-4847-AD41-06C8D35B4080}" destId="{099A238B-0570-4877-A98E-54E873F0CBAB}" srcOrd="2" destOrd="0" presId="urn:microsoft.com/office/officeart/2005/8/layout/matrix1"/>
    <dgm:cxn modelId="{438D225A-2365-441C-A002-A5900EB607F4}" type="presParOf" srcId="{692D80CF-66BB-4847-AD41-06C8D35B4080}" destId="{308E7074-B1FF-4EB5-BA33-B56FA7B3A05F}" srcOrd="3" destOrd="0" presId="urn:microsoft.com/office/officeart/2005/8/layout/matrix1"/>
    <dgm:cxn modelId="{6C990567-CD2E-4742-9B34-A422D4B9C97E}" type="presParOf" srcId="{692D80CF-66BB-4847-AD41-06C8D35B4080}" destId="{926B2027-995F-451F-A2D9-D7BF8F296F59}" srcOrd="4" destOrd="0" presId="urn:microsoft.com/office/officeart/2005/8/layout/matrix1"/>
    <dgm:cxn modelId="{EBC151B1-D0B7-4897-99E5-9E1673A928CD}" type="presParOf" srcId="{692D80CF-66BB-4847-AD41-06C8D35B4080}" destId="{F4A13A51-E371-41D1-B777-7B3C900ADBBD}" srcOrd="5" destOrd="0" presId="urn:microsoft.com/office/officeart/2005/8/layout/matrix1"/>
    <dgm:cxn modelId="{91936947-7008-4844-B5C8-4B813352DDBA}" type="presParOf" srcId="{692D80CF-66BB-4847-AD41-06C8D35B4080}" destId="{C7CDF91E-B702-4871-A297-C54FFFEB01D4}" srcOrd="6" destOrd="0" presId="urn:microsoft.com/office/officeart/2005/8/layout/matrix1"/>
    <dgm:cxn modelId="{37C3255F-5FAF-46E7-847E-1FAA50749BB5}" type="presParOf" srcId="{692D80CF-66BB-4847-AD41-06C8D35B4080}" destId="{5615B57F-4721-4AFA-A5E2-AD53437F8975}" srcOrd="7" destOrd="0" presId="urn:microsoft.com/office/officeart/2005/8/layout/matrix1"/>
    <dgm:cxn modelId="{71D843A4-1A3B-45D4-8B66-0D564911D6BC}" type="presParOf" srcId="{243A9E34-F9A9-4C1A-8143-AF49F699F755}" destId="{8A297B7D-F3BB-43E4-A2EE-AFA98DCAF9D7}" srcOrd="1" destOrd="0" presId="urn:microsoft.com/office/officeart/2005/8/layout/matrix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A0F50B-A7A5-4272-BA74-F3C4B4E4931A}">
      <dsp:nvSpPr>
        <dsp:cNvPr id="0" name=""/>
        <dsp:cNvSpPr/>
      </dsp:nvSpPr>
      <dsp:spPr>
        <a:xfrm rot="16200000">
          <a:off x="976312" y="-976312"/>
          <a:ext cx="2162175" cy="4114800"/>
        </a:xfrm>
        <a:prstGeom prst="round1Rect">
          <a:avLst/>
        </a:prstGeom>
        <a:solidFill>
          <a:schemeClr val="accent3">
            <a:alpha val="9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en-CA" sz="2300" b="1" kern="1200" dirty="0" smtClean="0">
              <a:solidFill>
                <a:schemeClr val="tx1"/>
              </a:solidFill>
            </a:rPr>
            <a:t>Transdisciplinary Knowledge  Creation            (wicked problems)</a:t>
          </a:r>
          <a:endParaRPr lang="en-CA" sz="2300" b="1" kern="1200" dirty="0">
            <a:solidFill>
              <a:schemeClr val="tx1"/>
            </a:solidFill>
          </a:endParaRPr>
        </a:p>
      </dsp:txBody>
      <dsp:txXfrm rot="16200000">
        <a:off x="1246584" y="-1246584"/>
        <a:ext cx="1621631" cy="4114800"/>
      </dsp:txXfrm>
    </dsp:sp>
    <dsp:sp modelId="{099A238B-0570-4877-A98E-54E873F0CBAB}">
      <dsp:nvSpPr>
        <dsp:cNvPr id="0" name=""/>
        <dsp:cNvSpPr/>
      </dsp:nvSpPr>
      <dsp:spPr>
        <a:xfrm>
          <a:off x="4114800" y="0"/>
          <a:ext cx="4114800" cy="2162175"/>
        </a:xfrm>
        <a:prstGeom prst="round1Rect">
          <a:avLst/>
        </a:prstGeom>
        <a:solidFill>
          <a:schemeClr val="accent3">
            <a:alpha val="90000"/>
            <a:hueOff val="0"/>
            <a:satOff val="0"/>
            <a:lumOff val="0"/>
            <a:alphaOff val="-13333"/>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en-CA" sz="2300" b="1" kern="1200" dirty="0" smtClean="0">
              <a:solidFill>
                <a:schemeClr val="tx1"/>
              </a:solidFill>
            </a:rPr>
            <a:t>Transdisciplinary  Habits of Mind</a:t>
          </a:r>
          <a:endParaRPr lang="en-CA" sz="2300" b="1" kern="1200" dirty="0">
            <a:solidFill>
              <a:schemeClr val="tx1"/>
            </a:solidFill>
          </a:endParaRPr>
        </a:p>
      </dsp:txBody>
      <dsp:txXfrm>
        <a:off x="4114800" y="0"/>
        <a:ext cx="4114800" cy="1621631"/>
      </dsp:txXfrm>
    </dsp:sp>
    <dsp:sp modelId="{926B2027-995F-451F-A2D9-D7BF8F296F59}">
      <dsp:nvSpPr>
        <dsp:cNvPr id="0" name=""/>
        <dsp:cNvSpPr/>
      </dsp:nvSpPr>
      <dsp:spPr>
        <a:xfrm rot="10800000">
          <a:off x="0" y="2162175"/>
          <a:ext cx="4114800" cy="2162175"/>
        </a:xfrm>
        <a:prstGeom prst="round1Rect">
          <a:avLst/>
        </a:prstGeom>
        <a:solidFill>
          <a:schemeClr val="accent3">
            <a:alpha val="90000"/>
            <a:hueOff val="0"/>
            <a:satOff val="0"/>
            <a:lumOff val="0"/>
            <a:alphaOff val="-26667"/>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en-CA" sz="2300" b="1" kern="1200" dirty="0" smtClean="0">
              <a:solidFill>
                <a:schemeClr val="tx1"/>
              </a:solidFill>
            </a:rPr>
            <a:t>Transdisciplinary Learning Approach (learning cycle and four pillars of learning)</a:t>
          </a:r>
          <a:endParaRPr lang="en-CA" sz="2300" b="1" kern="1200" dirty="0">
            <a:solidFill>
              <a:schemeClr val="tx1"/>
            </a:solidFill>
          </a:endParaRPr>
        </a:p>
      </dsp:txBody>
      <dsp:txXfrm rot="10800000">
        <a:off x="0" y="2702718"/>
        <a:ext cx="4114800" cy="1621631"/>
      </dsp:txXfrm>
    </dsp:sp>
    <dsp:sp modelId="{C7CDF91E-B702-4871-A297-C54FFFEB01D4}">
      <dsp:nvSpPr>
        <dsp:cNvPr id="0" name=""/>
        <dsp:cNvSpPr/>
      </dsp:nvSpPr>
      <dsp:spPr>
        <a:xfrm rot="5400000">
          <a:off x="5091112" y="1185862"/>
          <a:ext cx="2162175" cy="4114800"/>
        </a:xfrm>
        <a:prstGeom prst="round1Rect">
          <a:avLst/>
        </a:prstGeom>
        <a:solidFill>
          <a:schemeClr val="accent3">
            <a:alpha val="90000"/>
            <a:hueOff val="0"/>
            <a:satOff val="0"/>
            <a:lumOff val="0"/>
            <a:alpha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en-CA" sz="2300" b="1" kern="1200" dirty="0" smtClean="0">
              <a:solidFill>
                <a:schemeClr val="tx1"/>
              </a:solidFill>
            </a:rPr>
            <a:t>Transdisciplinary Learning</a:t>
          </a:r>
          <a:endParaRPr lang="en-CA" sz="2300" b="1" kern="1200" dirty="0">
            <a:solidFill>
              <a:schemeClr val="tx1"/>
            </a:solidFill>
          </a:endParaRPr>
        </a:p>
      </dsp:txBody>
      <dsp:txXfrm rot="5400000">
        <a:off x="5361384" y="1456134"/>
        <a:ext cx="1621631" cy="4114800"/>
      </dsp:txXfrm>
    </dsp:sp>
    <dsp:sp modelId="{8A297B7D-F3BB-43E4-A2EE-AFA98DCAF9D7}">
      <dsp:nvSpPr>
        <dsp:cNvPr id="0" name=""/>
        <dsp:cNvSpPr/>
      </dsp:nvSpPr>
      <dsp:spPr>
        <a:xfrm>
          <a:off x="2386621" y="1179509"/>
          <a:ext cx="3600392" cy="1821308"/>
        </a:xfrm>
        <a:prstGeom prst="roundRect">
          <a:avLst/>
        </a:prstGeom>
        <a:solidFill>
          <a:schemeClr val="accent3">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CA" sz="2300" b="1" kern="1200" dirty="0" smtClean="0">
              <a:solidFill>
                <a:srgbClr val="C00000"/>
              </a:solidFill>
            </a:rPr>
            <a:t>Transdisciplinary Orientation to Responsible Living Curricula</a:t>
          </a:r>
          <a:endParaRPr lang="en-CA" sz="2300" b="1" kern="1200" dirty="0">
            <a:solidFill>
              <a:srgbClr val="C00000"/>
            </a:solidFill>
          </a:endParaRPr>
        </a:p>
      </dsp:txBody>
      <dsp:txXfrm>
        <a:off x="2386621" y="1179509"/>
        <a:ext cx="3600392" cy="182130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A0F50B-A7A5-4272-BA74-F3C4B4E4931A}">
      <dsp:nvSpPr>
        <dsp:cNvPr id="0" name=""/>
        <dsp:cNvSpPr/>
      </dsp:nvSpPr>
      <dsp:spPr>
        <a:xfrm rot="16200000">
          <a:off x="-232407" y="232407"/>
          <a:ext cx="2162175" cy="1697360"/>
        </a:xfrm>
        <a:prstGeom prst="round1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CA" sz="1000" b="1" kern="1200" dirty="0" smtClean="0"/>
            <a:t>Transdisciplinary Knowledge             (wicked problems)</a:t>
          </a:r>
          <a:endParaRPr lang="en-CA" sz="1000" b="1" kern="1200" dirty="0"/>
        </a:p>
      </dsp:txBody>
      <dsp:txXfrm rot="16200000">
        <a:off x="37864" y="-37864"/>
        <a:ext cx="1621631" cy="1697360"/>
      </dsp:txXfrm>
    </dsp:sp>
    <dsp:sp modelId="{099A238B-0570-4877-A98E-54E873F0CBAB}">
      <dsp:nvSpPr>
        <dsp:cNvPr id="0" name=""/>
        <dsp:cNvSpPr/>
      </dsp:nvSpPr>
      <dsp:spPr>
        <a:xfrm>
          <a:off x="1697360" y="0"/>
          <a:ext cx="1697360" cy="2162175"/>
        </a:xfrm>
        <a:prstGeom prst="round1Rect">
          <a:avLst/>
        </a:prstGeom>
        <a:solidFill>
          <a:schemeClr val="accent3">
            <a:hueOff val="-5513091"/>
            <a:satOff val="8941"/>
            <a:lumOff val="66"/>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CA" sz="1000" b="1" kern="1200" dirty="0" smtClean="0"/>
            <a:t>Transdisciplinary  Habits of Mind</a:t>
          </a:r>
          <a:endParaRPr lang="en-CA" sz="1000" b="1" kern="1200" dirty="0"/>
        </a:p>
      </dsp:txBody>
      <dsp:txXfrm>
        <a:off x="1697360" y="0"/>
        <a:ext cx="1697360" cy="1621631"/>
      </dsp:txXfrm>
    </dsp:sp>
    <dsp:sp modelId="{926B2027-995F-451F-A2D9-D7BF8F296F59}">
      <dsp:nvSpPr>
        <dsp:cNvPr id="0" name=""/>
        <dsp:cNvSpPr/>
      </dsp:nvSpPr>
      <dsp:spPr>
        <a:xfrm rot="10800000">
          <a:off x="0" y="2162175"/>
          <a:ext cx="1697360" cy="2162175"/>
        </a:xfrm>
        <a:prstGeom prst="round1Rect">
          <a:avLst/>
        </a:prstGeom>
        <a:solidFill>
          <a:schemeClr val="accent3">
            <a:hueOff val="-11026182"/>
            <a:satOff val="17881"/>
            <a:lumOff val="13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CA" sz="1000" b="1" kern="1200" dirty="0" smtClean="0"/>
            <a:t>Transdisciplinary Learning Approach (learning cycle and four pillars of learning)</a:t>
          </a:r>
          <a:endParaRPr lang="en-CA" sz="1000" b="1" kern="1200" dirty="0"/>
        </a:p>
      </dsp:txBody>
      <dsp:txXfrm rot="10800000">
        <a:off x="0" y="2702718"/>
        <a:ext cx="1697360" cy="1621631"/>
      </dsp:txXfrm>
    </dsp:sp>
    <dsp:sp modelId="{C7CDF91E-B702-4871-A297-C54FFFEB01D4}">
      <dsp:nvSpPr>
        <dsp:cNvPr id="0" name=""/>
        <dsp:cNvSpPr/>
      </dsp:nvSpPr>
      <dsp:spPr>
        <a:xfrm rot="5400000">
          <a:off x="1464952" y="2394582"/>
          <a:ext cx="2162175" cy="1697360"/>
        </a:xfrm>
        <a:prstGeom prst="round1Rect">
          <a:avLst/>
        </a:prstGeom>
        <a:solidFill>
          <a:schemeClr val="accent3">
            <a:hueOff val="-16539272"/>
            <a:satOff val="26822"/>
            <a:lumOff val="197"/>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CA" sz="1000" b="1" kern="1200" dirty="0" smtClean="0"/>
            <a:t>Transdisciplinary Learning</a:t>
          </a:r>
          <a:endParaRPr lang="en-CA" sz="1000" b="1" kern="1200" dirty="0"/>
        </a:p>
      </dsp:txBody>
      <dsp:txXfrm rot="5400000">
        <a:off x="1735224" y="2664854"/>
        <a:ext cx="1621631" cy="1697360"/>
      </dsp:txXfrm>
    </dsp:sp>
    <dsp:sp modelId="{8A297B7D-F3BB-43E4-A2EE-AFA98DCAF9D7}">
      <dsp:nvSpPr>
        <dsp:cNvPr id="0" name=""/>
        <dsp:cNvSpPr/>
      </dsp:nvSpPr>
      <dsp:spPr>
        <a:xfrm>
          <a:off x="984484" y="1179509"/>
          <a:ext cx="1485166" cy="1821308"/>
        </a:xfrm>
        <a:prstGeom prst="roundRect">
          <a:avLst/>
        </a:prstGeom>
        <a:solidFill>
          <a:schemeClr val="accent3">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CA" sz="1000" b="1" kern="1200" dirty="0" smtClean="0"/>
            <a:t>Transdisciplinary Orientation to Responsible Living Curricula</a:t>
          </a:r>
          <a:endParaRPr lang="en-CA" sz="1000" b="1" kern="1200" dirty="0"/>
        </a:p>
      </dsp:txBody>
      <dsp:txXfrm>
        <a:off x="984484" y="1179509"/>
        <a:ext cx="1485166" cy="182130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A0F50B-A7A5-4272-BA74-F3C4B4E4931A}">
      <dsp:nvSpPr>
        <dsp:cNvPr id="0" name=""/>
        <dsp:cNvSpPr/>
      </dsp:nvSpPr>
      <dsp:spPr>
        <a:xfrm rot="16200000">
          <a:off x="695126" y="-695126"/>
          <a:ext cx="2724547" cy="4114800"/>
        </a:xfrm>
        <a:prstGeom prst="round1Rect">
          <a:avLst/>
        </a:prstGeom>
        <a:solidFill>
          <a:schemeClr val="accent3">
            <a:alpha val="9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CA" sz="2400" b="1" kern="1200" dirty="0" smtClean="0">
              <a:solidFill>
                <a:schemeClr val="tx1"/>
              </a:solidFill>
            </a:rPr>
            <a:t>Transdisciplinary Knowledge             (wicked problems)</a:t>
          </a:r>
          <a:endParaRPr lang="en-CA" sz="2400" b="1" kern="1200" dirty="0">
            <a:solidFill>
              <a:schemeClr val="tx1"/>
            </a:solidFill>
          </a:endParaRPr>
        </a:p>
      </dsp:txBody>
      <dsp:txXfrm rot="16200000">
        <a:off x="1035694" y="-1035694"/>
        <a:ext cx="2043410" cy="4114800"/>
      </dsp:txXfrm>
    </dsp:sp>
    <dsp:sp modelId="{099A238B-0570-4877-A98E-54E873F0CBAB}">
      <dsp:nvSpPr>
        <dsp:cNvPr id="0" name=""/>
        <dsp:cNvSpPr/>
      </dsp:nvSpPr>
      <dsp:spPr>
        <a:xfrm>
          <a:off x="4114800" y="0"/>
          <a:ext cx="4114800" cy="2724547"/>
        </a:xfrm>
        <a:prstGeom prst="round1Rect">
          <a:avLst/>
        </a:prstGeom>
        <a:solidFill>
          <a:schemeClr val="accent3">
            <a:alpha val="90000"/>
            <a:hueOff val="0"/>
            <a:satOff val="0"/>
            <a:lumOff val="0"/>
            <a:alphaOff val="-13333"/>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CA" sz="2400" b="1" kern="1200" dirty="0" smtClean="0">
              <a:solidFill>
                <a:schemeClr val="tx1"/>
              </a:solidFill>
            </a:rPr>
            <a:t>Transdisciplinary  Habits of Mind</a:t>
          </a:r>
          <a:endParaRPr lang="en-CA" sz="2400" b="1" kern="1200" dirty="0">
            <a:solidFill>
              <a:schemeClr val="tx1"/>
            </a:solidFill>
          </a:endParaRPr>
        </a:p>
      </dsp:txBody>
      <dsp:txXfrm>
        <a:off x="4114800" y="0"/>
        <a:ext cx="4114800" cy="2043410"/>
      </dsp:txXfrm>
    </dsp:sp>
    <dsp:sp modelId="{926B2027-995F-451F-A2D9-D7BF8F296F59}">
      <dsp:nvSpPr>
        <dsp:cNvPr id="0" name=""/>
        <dsp:cNvSpPr/>
      </dsp:nvSpPr>
      <dsp:spPr>
        <a:xfrm rot="10800000">
          <a:off x="0" y="2724547"/>
          <a:ext cx="4114800" cy="2724547"/>
        </a:xfrm>
        <a:prstGeom prst="round1Rect">
          <a:avLst/>
        </a:prstGeom>
        <a:solidFill>
          <a:schemeClr val="accent3">
            <a:alpha val="90000"/>
            <a:hueOff val="0"/>
            <a:satOff val="0"/>
            <a:lumOff val="0"/>
            <a:alphaOff val="-26667"/>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CA" sz="2400" b="1" kern="1200" dirty="0" smtClean="0">
              <a:solidFill>
                <a:schemeClr val="tx1"/>
              </a:solidFill>
            </a:rPr>
            <a:t>Transdisciplinary Learning Approach (learning cycle and four pillars of learning)</a:t>
          </a:r>
          <a:endParaRPr lang="en-CA" sz="2400" b="1" kern="1200" dirty="0">
            <a:solidFill>
              <a:schemeClr val="tx1"/>
            </a:solidFill>
          </a:endParaRPr>
        </a:p>
      </dsp:txBody>
      <dsp:txXfrm rot="10800000">
        <a:off x="0" y="3405683"/>
        <a:ext cx="4114800" cy="2043410"/>
      </dsp:txXfrm>
    </dsp:sp>
    <dsp:sp modelId="{C7CDF91E-B702-4871-A297-C54FFFEB01D4}">
      <dsp:nvSpPr>
        <dsp:cNvPr id="0" name=""/>
        <dsp:cNvSpPr/>
      </dsp:nvSpPr>
      <dsp:spPr>
        <a:xfrm rot="5400000">
          <a:off x="4809926" y="2029420"/>
          <a:ext cx="2724547" cy="4114800"/>
        </a:xfrm>
        <a:prstGeom prst="round1Rect">
          <a:avLst/>
        </a:prstGeom>
        <a:solidFill>
          <a:schemeClr val="accent3">
            <a:alpha val="90000"/>
            <a:hueOff val="0"/>
            <a:satOff val="0"/>
            <a:lumOff val="0"/>
            <a:alpha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CA" sz="2400" b="1" kern="1200" dirty="0" smtClean="0">
              <a:solidFill>
                <a:schemeClr val="tx1"/>
              </a:solidFill>
            </a:rPr>
            <a:t>Transdisciplinary Learning</a:t>
          </a:r>
          <a:endParaRPr lang="en-CA" sz="2400" b="1" kern="1200" dirty="0">
            <a:solidFill>
              <a:schemeClr val="tx1"/>
            </a:solidFill>
          </a:endParaRPr>
        </a:p>
      </dsp:txBody>
      <dsp:txXfrm rot="5400000">
        <a:off x="5150494" y="2369988"/>
        <a:ext cx="2043410" cy="4114800"/>
      </dsp:txXfrm>
    </dsp:sp>
    <dsp:sp modelId="{8A297B7D-F3BB-43E4-A2EE-AFA98DCAF9D7}">
      <dsp:nvSpPr>
        <dsp:cNvPr id="0" name=""/>
        <dsp:cNvSpPr/>
      </dsp:nvSpPr>
      <dsp:spPr>
        <a:xfrm>
          <a:off x="2386621" y="1486294"/>
          <a:ext cx="3600392" cy="2295022"/>
        </a:xfrm>
        <a:prstGeom prst="roundRect">
          <a:avLst/>
        </a:prstGeom>
        <a:solidFill>
          <a:schemeClr val="accent3">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CA" sz="2400" b="1" kern="1200" dirty="0" smtClean="0">
              <a:solidFill>
                <a:srgbClr val="C00000"/>
              </a:solidFill>
            </a:rPr>
            <a:t>Transdisciplinary Orientation to Responsible Living Curricula</a:t>
          </a:r>
          <a:endParaRPr lang="en-CA" sz="2400" b="1" kern="1200" dirty="0">
            <a:solidFill>
              <a:srgbClr val="C00000"/>
            </a:solidFill>
          </a:endParaRPr>
        </a:p>
      </dsp:txBody>
      <dsp:txXfrm>
        <a:off x="2386621" y="1486294"/>
        <a:ext cx="3600392" cy="2295022"/>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07F6C470-9F10-43F2-BBC1-5D749C9343A5}" type="datetimeFigureOut">
              <a:rPr lang="fi-FI" smtClean="0"/>
              <a:pPr/>
              <a:t>16.4.2012</a:t>
            </a:fld>
            <a:endParaRPr lang="fi-FI"/>
          </a:p>
        </p:txBody>
      </p:sp>
      <p:sp>
        <p:nvSpPr>
          <p:cNvPr id="4" name="Footer Placeholder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01D0A163-7F86-44BB-8FAD-8A0856BDD150}" type="slidenum">
              <a:rPr lang="fi-FI" smtClean="0"/>
              <a:pPr/>
              <a:t>‹#›</a:t>
            </a:fld>
            <a:endParaRPr lang="fi-F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BF9654CE-5184-420D-BE5B-0D3D4F1328D1}" type="datetimeFigureOut">
              <a:rPr lang="en-CA" smtClean="0"/>
              <a:t>16/04/2012</a:t>
            </a:fld>
            <a:endParaRPr lang="en-CA"/>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1038" y="4721225"/>
            <a:ext cx="5443537" cy="447198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a:defRPr sz="1200"/>
            </a:lvl1pPr>
          </a:lstStyle>
          <a:p>
            <a:fld id="{1866A754-BCA2-4538-A2AA-5FFDD57E1AD8}" type="slidenum">
              <a:rPr lang="en-CA" smtClean="0"/>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66A754-BCA2-4538-A2AA-5FFDD57E1AD8}" type="slidenum">
              <a:rPr lang="en-CA" smtClean="0"/>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866A754-BCA2-4538-A2AA-5FFDD57E1AD8}" type="slidenum">
              <a:rPr lang="en-CA" smtClean="0"/>
              <a:t>2</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0D507395-A31D-4BDF-8298-7292E581D640}" type="datetimeFigureOut">
              <a:rPr lang="en-CA" smtClean="0"/>
              <a:pPr/>
              <a:t>16/04/2012</a:t>
            </a:fld>
            <a:endParaRPr lang="en-CA"/>
          </a:p>
        </p:txBody>
      </p:sp>
      <p:sp>
        <p:nvSpPr>
          <p:cNvPr id="17" name="Footer Placeholder 16"/>
          <p:cNvSpPr>
            <a:spLocks noGrp="1"/>
          </p:cNvSpPr>
          <p:nvPr>
            <p:ph type="ftr" sz="quarter" idx="11"/>
          </p:nvPr>
        </p:nvSpPr>
        <p:spPr>
          <a:xfrm>
            <a:off x="5410200" y="4205288"/>
            <a:ext cx="1295400" cy="457200"/>
          </a:xfrm>
        </p:spPr>
        <p:txBody>
          <a:bodyPr/>
          <a:lstStyle/>
          <a:p>
            <a:endParaRPr lang="en-CA"/>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FE91BD3-E779-493B-85B2-BF88282D7AF8}"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507395-A31D-4BDF-8298-7292E581D640}" type="datetimeFigureOut">
              <a:rPr lang="en-CA" smtClean="0"/>
              <a:pPr/>
              <a:t>16/04/2012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FE91BD3-E779-493B-85B2-BF88282D7AF8}"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507395-A31D-4BDF-8298-7292E581D640}" type="datetimeFigureOut">
              <a:rPr lang="en-CA" smtClean="0"/>
              <a:pPr/>
              <a:t>16/04/2012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FE91BD3-E779-493B-85B2-BF88282D7AF8}"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507395-A31D-4BDF-8298-7292E581D640}" type="datetimeFigureOut">
              <a:rPr lang="en-CA" smtClean="0"/>
              <a:pPr/>
              <a:t>16/04/2012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FE91BD3-E779-493B-85B2-BF88282D7AF8}"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D507395-A31D-4BDF-8298-7292E581D640}" type="datetimeFigureOut">
              <a:rPr lang="en-CA" smtClean="0"/>
              <a:pPr/>
              <a:t>16/04/2012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FE91BD3-E779-493B-85B2-BF88282D7AF8}"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507395-A31D-4BDF-8298-7292E581D640}" type="datetimeFigureOut">
              <a:rPr lang="en-CA" smtClean="0"/>
              <a:pPr/>
              <a:t>16/04/2012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FE91BD3-E779-493B-85B2-BF88282D7AF8}"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0D507395-A31D-4BDF-8298-7292E581D640}" type="datetimeFigureOut">
              <a:rPr lang="en-CA" smtClean="0"/>
              <a:pPr/>
              <a:t>16/04/2012</a:t>
            </a:fld>
            <a:endParaRPr lang="en-CA"/>
          </a:p>
        </p:txBody>
      </p:sp>
      <p:sp>
        <p:nvSpPr>
          <p:cNvPr id="27" name="Slide Number Placeholder 26"/>
          <p:cNvSpPr>
            <a:spLocks noGrp="1"/>
          </p:cNvSpPr>
          <p:nvPr>
            <p:ph type="sldNum" sz="quarter" idx="11"/>
          </p:nvPr>
        </p:nvSpPr>
        <p:spPr/>
        <p:txBody>
          <a:bodyPr rtlCol="0"/>
          <a:lstStyle/>
          <a:p>
            <a:fld id="{9FE91BD3-E779-493B-85B2-BF88282D7AF8}" type="slidenum">
              <a:rPr lang="en-CA" smtClean="0"/>
              <a:pPr/>
              <a:t>‹#›</a:t>
            </a:fld>
            <a:endParaRPr lang="en-CA"/>
          </a:p>
        </p:txBody>
      </p:sp>
      <p:sp>
        <p:nvSpPr>
          <p:cNvPr id="28" name="Footer Placeholder 27"/>
          <p:cNvSpPr>
            <a:spLocks noGrp="1"/>
          </p:cNvSpPr>
          <p:nvPr>
            <p:ph type="ftr" sz="quarter" idx="12"/>
          </p:nvPr>
        </p:nvSpPr>
        <p:spPr/>
        <p:txBody>
          <a:bodyPr rtlCol="0"/>
          <a:lstStyle/>
          <a:p>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0D507395-A31D-4BDF-8298-7292E581D640}" type="datetimeFigureOut">
              <a:rPr lang="en-CA" smtClean="0"/>
              <a:pPr/>
              <a:t>16/04/2012</a:t>
            </a:fld>
            <a:endParaRPr lang="en-CA"/>
          </a:p>
        </p:txBody>
      </p:sp>
      <p:sp>
        <p:nvSpPr>
          <p:cNvPr id="4" name="Footer Placeholder 3"/>
          <p:cNvSpPr>
            <a:spLocks noGrp="1"/>
          </p:cNvSpPr>
          <p:nvPr>
            <p:ph type="ftr" sz="quarter" idx="11"/>
          </p:nvPr>
        </p:nvSpPr>
        <p:spPr>
          <a:xfrm>
            <a:off x="5257800" y="612648"/>
            <a:ext cx="1325880" cy="457200"/>
          </a:xfrm>
        </p:spPr>
        <p:txBody>
          <a:bodyPr/>
          <a:lstStyle/>
          <a:p>
            <a:endParaRPr lang="en-CA"/>
          </a:p>
        </p:txBody>
      </p:sp>
      <p:sp>
        <p:nvSpPr>
          <p:cNvPr id="5" name="Slide Number Placeholder 4"/>
          <p:cNvSpPr>
            <a:spLocks noGrp="1"/>
          </p:cNvSpPr>
          <p:nvPr>
            <p:ph type="sldNum" sz="quarter" idx="12"/>
          </p:nvPr>
        </p:nvSpPr>
        <p:spPr>
          <a:xfrm>
            <a:off x="8174736" y="2272"/>
            <a:ext cx="762000" cy="365760"/>
          </a:xfrm>
        </p:spPr>
        <p:txBody>
          <a:bodyPr/>
          <a:lstStyle/>
          <a:p>
            <a:fld id="{9FE91BD3-E779-493B-85B2-BF88282D7AF8}"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507395-A31D-4BDF-8298-7292E581D640}" type="datetimeFigureOut">
              <a:rPr lang="en-CA" smtClean="0"/>
              <a:pPr/>
              <a:t>16/04/2012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9FE91BD3-E779-493B-85B2-BF88282D7AF8}"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507395-A31D-4BDF-8298-7292E581D640}" type="datetimeFigureOut">
              <a:rPr lang="en-CA" smtClean="0"/>
              <a:pPr/>
              <a:t>16/04/2012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FE91BD3-E779-493B-85B2-BF88282D7AF8}"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D507395-A31D-4BDF-8298-7292E581D640}" type="datetimeFigureOut">
              <a:rPr lang="en-CA" smtClean="0"/>
              <a:pPr/>
              <a:t>16/04/2012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FE91BD3-E779-493B-85B2-BF88282D7AF8}"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0D507395-A31D-4BDF-8298-7292E581D640}" type="datetimeFigureOut">
              <a:rPr lang="en-CA" smtClean="0"/>
              <a:pPr/>
              <a:t>16/04/2012</a:t>
            </a:fld>
            <a:endParaRPr lang="en-CA"/>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CA"/>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9FE91BD3-E779-493B-85B2-BF88282D7AF8}"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onsultmcgregor.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204864"/>
            <a:ext cx="8458200" cy="1470025"/>
          </a:xfrm>
        </p:spPr>
        <p:txBody>
          <a:bodyPr/>
          <a:lstStyle/>
          <a:p>
            <a:r>
              <a:rPr lang="en-CA" dirty="0" smtClean="0"/>
              <a:t>Transdisciplinary Orientation to Responsible Living Curricula</a:t>
            </a:r>
            <a:endParaRPr lang="en-CA" dirty="0"/>
          </a:p>
        </p:txBody>
      </p:sp>
      <p:sp>
        <p:nvSpPr>
          <p:cNvPr id="3" name="Subtitle 2"/>
          <p:cNvSpPr>
            <a:spLocks noGrp="1"/>
          </p:cNvSpPr>
          <p:nvPr>
            <p:ph type="subTitle" idx="1"/>
          </p:nvPr>
        </p:nvSpPr>
        <p:spPr>
          <a:xfrm>
            <a:off x="457200" y="4005064"/>
            <a:ext cx="5554960" cy="2016224"/>
          </a:xfrm>
        </p:spPr>
        <p:txBody>
          <a:bodyPr>
            <a:normAutofit fontScale="85000" lnSpcReduction="20000"/>
          </a:bodyPr>
          <a:lstStyle/>
          <a:p>
            <a:r>
              <a:rPr lang="en-CA" dirty="0" smtClean="0"/>
              <a:t>Sue L. T. McGregor PhD Professor</a:t>
            </a:r>
          </a:p>
          <a:p>
            <a:r>
              <a:rPr lang="en-CA" dirty="0" smtClean="0"/>
              <a:t>Mount Saint Vincent University, Halifax NS Canada</a:t>
            </a:r>
          </a:p>
          <a:p>
            <a:r>
              <a:rPr lang="en-CA" dirty="0" smtClean="0">
                <a:hlinkClick r:id="rId3"/>
              </a:rPr>
              <a:t>http://</a:t>
            </a:r>
            <a:r>
              <a:rPr lang="en-CA" dirty="0" smtClean="0">
                <a:hlinkClick r:id="rId3"/>
              </a:rPr>
              <a:t>www.consultmcgregor.com</a:t>
            </a:r>
            <a:endParaRPr lang="en-CA" dirty="0" smtClean="0"/>
          </a:p>
          <a:p>
            <a:r>
              <a:rPr lang="en-CA" dirty="0" smtClean="0"/>
              <a:t>Paper presented at the 2012 Partnership for Education and Research for Responsible Living (PERL) conference, Berlin, Germany</a:t>
            </a:r>
            <a:r>
              <a:rPr lang="en-CA" dirty="0" smtClean="0"/>
              <a:t> </a:t>
            </a:r>
            <a:endParaRPr lang="en-CA" dirty="0"/>
          </a:p>
        </p:txBody>
      </p:sp>
      <p:pic>
        <p:nvPicPr>
          <p:cNvPr id="5122" name="Picture 2" descr="C:\Users\Owner\AppData\Local\Microsoft\Windows\Temporary Internet Files\Content.IE5\G5AC8BUL\MP900362634[1].jpg"/>
          <p:cNvPicPr>
            <a:picLocks noChangeAspect="1" noChangeArrowheads="1"/>
          </p:cNvPicPr>
          <p:nvPr/>
        </p:nvPicPr>
        <p:blipFill>
          <a:blip r:embed="rId4" cstate="print"/>
          <a:srcRect/>
          <a:stretch>
            <a:fillRect/>
          </a:stretch>
        </p:blipFill>
        <p:spPr bwMode="auto">
          <a:xfrm>
            <a:off x="6300192" y="4869160"/>
            <a:ext cx="2267744" cy="11338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Transdisciplinary 7 Habits of Minds (</a:t>
            </a:r>
            <a:r>
              <a:rPr lang="en-CA" dirty="0" err="1" smtClean="0"/>
              <a:t>Mishra</a:t>
            </a:r>
            <a:r>
              <a:rPr lang="en-CA" dirty="0" smtClean="0"/>
              <a:t>, Koehler &amp; </a:t>
            </a:r>
            <a:r>
              <a:rPr lang="en-CA" dirty="0" err="1" smtClean="0"/>
              <a:t>Henriksen</a:t>
            </a:r>
            <a:r>
              <a:rPr lang="en-CA" dirty="0" smtClean="0"/>
              <a:t>, 2011)</a:t>
            </a:r>
            <a:endParaRPr lang="en-CA" dirty="0"/>
          </a:p>
        </p:txBody>
      </p:sp>
      <p:sp>
        <p:nvSpPr>
          <p:cNvPr id="3" name="Content Placeholder 2"/>
          <p:cNvSpPr>
            <a:spLocks noGrp="1"/>
          </p:cNvSpPr>
          <p:nvPr>
            <p:ph idx="1"/>
          </p:nvPr>
        </p:nvSpPr>
        <p:spPr/>
        <p:txBody>
          <a:bodyPr/>
          <a:lstStyle/>
          <a:p>
            <a:r>
              <a:rPr lang="en-CA" dirty="0" smtClean="0"/>
              <a:t>People need to learn seven TD habits of mind in order to solve complex, wicked problems:</a:t>
            </a:r>
          </a:p>
          <a:p>
            <a:pPr marL="624078" indent="-514350">
              <a:buFont typeface="+mj-lt"/>
              <a:buAutoNum type="arabicPeriod"/>
            </a:pPr>
            <a:r>
              <a:rPr lang="en-CA" dirty="0" smtClean="0"/>
              <a:t>Perceiving</a:t>
            </a:r>
          </a:p>
          <a:p>
            <a:pPr marL="624078" indent="-514350">
              <a:buFont typeface="+mj-lt"/>
              <a:buAutoNum type="arabicPeriod"/>
            </a:pPr>
            <a:r>
              <a:rPr lang="en-CA" dirty="0" smtClean="0"/>
              <a:t>Patterning</a:t>
            </a:r>
          </a:p>
          <a:p>
            <a:pPr marL="624078" indent="-514350">
              <a:buFont typeface="+mj-lt"/>
              <a:buAutoNum type="arabicPeriod"/>
            </a:pPr>
            <a:r>
              <a:rPr lang="en-CA" dirty="0" smtClean="0"/>
              <a:t>Abstracting</a:t>
            </a:r>
          </a:p>
          <a:p>
            <a:pPr marL="624078" indent="-514350">
              <a:buFont typeface="+mj-lt"/>
              <a:buAutoNum type="arabicPeriod"/>
            </a:pPr>
            <a:r>
              <a:rPr lang="en-CA" dirty="0" smtClean="0"/>
              <a:t>Embodied thinking</a:t>
            </a:r>
          </a:p>
          <a:p>
            <a:pPr marL="624078" indent="-514350">
              <a:buFont typeface="+mj-lt"/>
              <a:buAutoNum type="arabicPeriod"/>
            </a:pPr>
            <a:r>
              <a:rPr lang="en-CA" dirty="0" smtClean="0"/>
              <a:t>Modelling</a:t>
            </a:r>
          </a:p>
          <a:p>
            <a:pPr marL="624078" indent="-514350">
              <a:buFont typeface="+mj-lt"/>
              <a:buAutoNum type="arabicPeriod"/>
            </a:pPr>
            <a:r>
              <a:rPr lang="en-CA" dirty="0" smtClean="0"/>
              <a:t>Play</a:t>
            </a:r>
          </a:p>
          <a:p>
            <a:pPr marL="624078" indent="-514350">
              <a:buFont typeface="+mj-lt"/>
              <a:buAutoNum type="arabicPeriod"/>
            </a:pPr>
            <a:r>
              <a:rPr lang="en-CA" dirty="0" smtClean="0"/>
              <a:t>synthesizing</a:t>
            </a:r>
            <a:endParaRPr lang="en-C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04664"/>
            <a:ext cx="4536504" cy="1066800"/>
          </a:xfrm>
        </p:spPr>
        <p:txBody>
          <a:bodyPr>
            <a:normAutofit fontScale="90000"/>
          </a:bodyPr>
          <a:lstStyle/>
          <a:p>
            <a:r>
              <a:rPr lang="en-CA" dirty="0" smtClean="0"/>
              <a:t>7 TD habits of mind</a:t>
            </a:r>
            <a:endParaRPr lang="en-CA" dirty="0"/>
          </a:p>
        </p:txBody>
      </p:sp>
      <p:sp>
        <p:nvSpPr>
          <p:cNvPr id="5" name="Content Placeholder 4"/>
          <p:cNvSpPr>
            <a:spLocks noGrp="1"/>
          </p:cNvSpPr>
          <p:nvPr>
            <p:ph sz="half" idx="1"/>
          </p:nvPr>
        </p:nvSpPr>
        <p:spPr>
          <a:xfrm>
            <a:off x="0" y="1556792"/>
            <a:ext cx="4495800" cy="5301208"/>
          </a:xfrm>
        </p:spPr>
        <p:txBody>
          <a:bodyPr>
            <a:noAutofit/>
          </a:bodyPr>
          <a:lstStyle/>
          <a:p>
            <a:pPr marL="566928" indent="-457200">
              <a:buAutoNum type="arabicPeriod"/>
            </a:pPr>
            <a:r>
              <a:rPr lang="en-CA" sz="2400" dirty="0" smtClean="0"/>
              <a:t>Use all five senses and then call to mind what they have observed without external aids (</a:t>
            </a:r>
            <a:r>
              <a:rPr lang="en-CA" sz="2400" b="1" dirty="0" smtClean="0">
                <a:solidFill>
                  <a:srgbClr val="FF0000"/>
                </a:solidFill>
              </a:rPr>
              <a:t>perceiving and imaging</a:t>
            </a:r>
            <a:r>
              <a:rPr lang="en-CA" sz="2400" dirty="0" smtClean="0"/>
              <a:t>)</a:t>
            </a:r>
          </a:p>
          <a:p>
            <a:pPr marL="566928" indent="-457200">
              <a:buNone/>
            </a:pPr>
            <a:r>
              <a:rPr lang="en-CA" sz="2400" dirty="0" smtClean="0"/>
              <a:t>2. Learn to see repeating forms in seemingly arbitrary arrangements (</a:t>
            </a:r>
            <a:r>
              <a:rPr lang="en-CA" sz="2400" b="1" dirty="0" smtClean="0">
                <a:solidFill>
                  <a:srgbClr val="FF0000"/>
                </a:solidFill>
              </a:rPr>
              <a:t>recognize patterns</a:t>
            </a:r>
            <a:r>
              <a:rPr lang="en-CA" sz="2400" dirty="0" smtClean="0"/>
              <a:t>)</a:t>
            </a:r>
          </a:p>
          <a:p>
            <a:pPr marL="566928" indent="-457200">
              <a:buNone/>
            </a:pPr>
            <a:r>
              <a:rPr lang="en-CA" sz="2400" dirty="0" smtClean="0"/>
              <a:t>3. Focus on one feature of something and then explain the abstraction using analogies (</a:t>
            </a:r>
            <a:r>
              <a:rPr lang="en-CA" sz="2400" b="1" dirty="0" smtClean="0">
                <a:solidFill>
                  <a:srgbClr val="FF0000"/>
                </a:solidFill>
              </a:rPr>
              <a:t>abstracting</a:t>
            </a:r>
            <a:r>
              <a:rPr lang="en-CA" sz="2400" dirty="0" smtClean="0"/>
              <a:t>)</a:t>
            </a:r>
          </a:p>
        </p:txBody>
      </p:sp>
      <p:sp>
        <p:nvSpPr>
          <p:cNvPr id="6" name="Content Placeholder 5"/>
          <p:cNvSpPr>
            <a:spLocks noGrp="1"/>
          </p:cNvSpPr>
          <p:nvPr>
            <p:ph sz="half" idx="2"/>
          </p:nvPr>
        </p:nvSpPr>
        <p:spPr>
          <a:xfrm>
            <a:off x="4211960" y="692696"/>
            <a:ext cx="4932040" cy="6165304"/>
          </a:xfrm>
        </p:spPr>
        <p:txBody>
          <a:bodyPr>
            <a:noAutofit/>
          </a:bodyPr>
          <a:lstStyle/>
          <a:p>
            <a:pPr marL="566928" indent="-457200">
              <a:buNone/>
            </a:pPr>
            <a:r>
              <a:rPr lang="en-CA" sz="2400" dirty="0" smtClean="0"/>
              <a:t>4. Learn to know the world around them by </a:t>
            </a:r>
            <a:r>
              <a:rPr lang="en-CA" sz="2400" i="1" dirty="0" smtClean="0"/>
              <a:t>thinking with their body</a:t>
            </a:r>
            <a:r>
              <a:rPr lang="en-CA" sz="2400" dirty="0" smtClean="0"/>
              <a:t> and then learn empathy (</a:t>
            </a:r>
            <a:r>
              <a:rPr lang="en-CA" sz="2400" b="1" dirty="0" smtClean="0">
                <a:solidFill>
                  <a:srgbClr val="FF0000"/>
                </a:solidFill>
              </a:rPr>
              <a:t>embodied thinking</a:t>
            </a:r>
            <a:r>
              <a:rPr lang="en-CA" sz="2400" dirty="0" smtClean="0"/>
              <a:t>)</a:t>
            </a:r>
          </a:p>
          <a:p>
            <a:pPr marL="566928" indent="-457200">
              <a:buNone/>
            </a:pPr>
            <a:r>
              <a:rPr lang="en-CA" sz="2400" dirty="0" smtClean="0"/>
              <a:t>5. Build replicas or use theories or models to represent and then study something (</a:t>
            </a:r>
            <a:r>
              <a:rPr lang="en-CA" sz="2400" b="1" dirty="0" smtClean="0">
                <a:solidFill>
                  <a:srgbClr val="FF0000"/>
                </a:solidFill>
              </a:rPr>
              <a:t>modelling, includes abstraction</a:t>
            </a:r>
            <a:r>
              <a:rPr lang="en-CA" sz="2400" dirty="0" smtClean="0"/>
              <a:t>) </a:t>
            </a:r>
          </a:p>
          <a:p>
            <a:pPr marL="566928" indent="-457200">
              <a:buNone/>
            </a:pPr>
            <a:r>
              <a:rPr lang="en-CA" sz="2400" dirty="0" smtClean="0"/>
              <a:t>6. Open doors to new ways of thinking and seeing by  </a:t>
            </a:r>
            <a:r>
              <a:rPr lang="en-CA" sz="2400" i="1" dirty="0" smtClean="0"/>
              <a:t>intellectually playing </a:t>
            </a:r>
            <a:r>
              <a:rPr lang="en-CA" sz="2400" dirty="0" smtClean="0"/>
              <a:t>with ideas, concepts, boundaries and processes (</a:t>
            </a:r>
            <a:r>
              <a:rPr lang="en-CA" sz="2400" b="1" dirty="0" smtClean="0">
                <a:solidFill>
                  <a:srgbClr val="FF0000"/>
                </a:solidFill>
              </a:rPr>
              <a:t>deep playing</a:t>
            </a:r>
            <a:r>
              <a:rPr lang="en-CA" sz="2400" dirty="0" smtClean="0"/>
              <a:t>)</a:t>
            </a:r>
          </a:p>
          <a:p>
            <a:pPr marL="566928" indent="-457200">
              <a:buNone/>
            </a:pPr>
            <a:r>
              <a:rPr lang="en-CA" sz="2400" dirty="0" smtClean="0"/>
              <a:t>7. </a:t>
            </a:r>
            <a:r>
              <a:rPr lang="en-CA" sz="2400" b="1" dirty="0" smtClean="0">
                <a:solidFill>
                  <a:srgbClr val="FF0000"/>
                </a:solidFill>
              </a:rPr>
              <a:t>Synthesizing</a:t>
            </a:r>
            <a:r>
              <a:rPr lang="en-CA" sz="2400" dirty="0" smtClean="0"/>
              <a:t> </a:t>
            </a:r>
            <a:endParaRPr lang="en-CA"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36" y="620688"/>
            <a:ext cx="8229600" cy="1066800"/>
          </a:xfrm>
        </p:spPr>
        <p:txBody>
          <a:bodyPr/>
          <a:lstStyle/>
          <a:p>
            <a:r>
              <a:rPr lang="en-CA" dirty="0" smtClean="0"/>
              <a:t>Transdisciplinary Learning</a:t>
            </a:r>
            <a:endParaRPr lang="en-CA" dirty="0"/>
          </a:p>
        </p:txBody>
      </p:sp>
      <p:sp>
        <p:nvSpPr>
          <p:cNvPr id="6" name="Content Placeholder 5"/>
          <p:cNvSpPr>
            <a:spLocks noGrp="1"/>
          </p:cNvSpPr>
          <p:nvPr>
            <p:ph idx="1"/>
          </p:nvPr>
        </p:nvSpPr>
        <p:spPr>
          <a:xfrm>
            <a:off x="457200" y="1556792"/>
            <a:ext cx="5626968" cy="5017744"/>
          </a:xfrm>
        </p:spPr>
        <p:txBody>
          <a:bodyPr>
            <a:normAutofit fontScale="85000" lnSpcReduction="20000"/>
          </a:bodyPr>
          <a:lstStyle/>
          <a:p>
            <a:r>
              <a:rPr lang="en-CA" dirty="0" smtClean="0"/>
              <a:t>All about merging different perspectives to problem solve.</a:t>
            </a:r>
          </a:p>
          <a:p>
            <a:r>
              <a:rPr lang="en-CA" dirty="0" smtClean="0"/>
              <a:t>TD learning cannot happen unless boundaries are broken down or transcended and people have room to cross back and forth, in and out, over and under, through each other’s perspectives and positions.</a:t>
            </a:r>
          </a:p>
          <a:p>
            <a:r>
              <a:rPr lang="en-CA" dirty="0" smtClean="0"/>
              <a:t>This iterative border work helps people appreciate that their ideas </a:t>
            </a:r>
            <a:r>
              <a:rPr lang="en-CA" b="1" dirty="0" smtClean="0"/>
              <a:t>can </a:t>
            </a:r>
            <a:r>
              <a:rPr lang="en-CA" dirty="0" smtClean="0"/>
              <a:t>contribute to solving the problem. </a:t>
            </a:r>
          </a:p>
          <a:p>
            <a:r>
              <a:rPr lang="en-CA" dirty="0" smtClean="0"/>
              <a:t>TD learning happens in spaces created to allow perspectives to change or to be viewed from different angles than originally presented.</a:t>
            </a:r>
          </a:p>
          <a:p>
            <a:pPr>
              <a:buNone/>
            </a:pPr>
            <a:endParaRPr lang="en-CA" dirty="0" smtClean="0"/>
          </a:p>
        </p:txBody>
      </p:sp>
      <p:pic>
        <p:nvPicPr>
          <p:cNvPr id="1026" name="Picture 2" descr="C:\Users\Owner\AppData\Local\Microsoft\Windows\Temporary Internet Files\Content.IE5\G5AC8BUL\MC900297259[1].wmf"/>
          <p:cNvPicPr>
            <a:picLocks noChangeAspect="1" noChangeArrowheads="1"/>
          </p:cNvPicPr>
          <p:nvPr/>
        </p:nvPicPr>
        <p:blipFill>
          <a:blip r:embed="rId2" cstate="print"/>
          <a:srcRect/>
          <a:stretch>
            <a:fillRect/>
          </a:stretch>
        </p:blipFill>
        <p:spPr bwMode="auto">
          <a:xfrm>
            <a:off x="6228184" y="2132856"/>
            <a:ext cx="2555776" cy="3168352"/>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Transdisciplinary Learning APPROACH leading to convergence of mindsets</a:t>
            </a:r>
            <a:endParaRPr lang="en-CA" dirty="0"/>
          </a:p>
        </p:txBody>
      </p:sp>
      <p:sp>
        <p:nvSpPr>
          <p:cNvPr id="3" name="Content Placeholder 2"/>
          <p:cNvSpPr>
            <a:spLocks noGrp="1"/>
          </p:cNvSpPr>
          <p:nvPr>
            <p:ph idx="1"/>
          </p:nvPr>
        </p:nvSpPr>
        <p:spPr>
          <a:xfrm>
            <a:off x="457200" y="2249424"/>
            <a:ext cx="8435280" cy="4325112"/>
          </a:xfrm>
        </p:spPr>
        <p:txBody>
          <a:bodyPr>
            <a:normAutofit lnSpcReduction="10000"/>
          </a:bodyPr>
          <a:lstStyle/>
          <a:p>
            <a:r>
              <a:rPr lang="en-CA" dirty="0" smtClean="0"/>
              <a:t>Three stage learning cycle, with the cycle having no set beginning or end:</a:t>
            </a:r>
          </a:p>
          <a:p>
            <a:pPr lvl="1"/>
            <a:r>
              <a:rPr lang="en-CA" dirty="0" smtClean="0"/>
              <a:t>Each person comes to the TD learning table with their own contributions to the solution of the complex problem (normative interpretations)</a:t>
            </a:r>
          </a:p>
          <a:p>
            <a:pPr lvl="1"/>
            <a:r>
              <a:rPr lang="en-CA" dirty="0" smtClean="0"/>
              <a:t>They each pose actions ,which will have a series of (un)expected effects (creative)</a:t>
            </a:r>
          </a:p>
          <a:p>
            <a:pPr lvl="1"/>
            <a:r>
              <a:rPr lang="en-CA" dirty="0" smtClean="0"/>
              <a:t>Each person at the TD learning table grapples with all contributions, with the possibility that perspectives can shift, merge or lead to the creation of </a:t>
            </a:r>
            <a:r>
              <a:rPr lang="en-CA" b="1" dirty="0" smtClean="0"/>
              <a:t>new</a:t>
            </a:r>
            <a:r>
              <a:rPr lang="en-CA" dirty="0" smtClean="0"/>
              <a:t> TD knowledge (observation)</a:t>
            </a:r>
            <a:endParaRPr lang="en-C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Muller, </a:t>
            </a:r>
            <a:r>
              <a:rPr lang="en-CA" dirty="0" err="1" smtClean="0"/>
              <a:t>Tjallingi</a:t>
            </a:r>
            <a:r>
              <a:rPr lang="en-CA" dirty="0" smtClean="0"/>
              <a:t> and Canters 2005</a:t>
            </a:r>
            <a:endParaRPr lang="en-CA" dirty="0"/>
          </a:p>
        </p:txBody>
      </p:sp>
      <p:pic>
        <p:nvPicPr>
          <p:cNvPr id="3075" name="Picture 3"/>
          <p:cNvPicPr>
            <a:picLocks noGrp="1" noChangeAspect="1" noChangeArrowheads="1"/>
          </p:cNvPicPr>
          <p:nvPr>
            <p:ph idx="1"/>
          </p:nvPr>
        </p:nvPicPr>
        <p:blipFill>
          <a:blip r:embed="rId2" cstate="print"/>
          <a:srcRect/>
          <a:stretch>
            <a:fillRect/>
          </a:stretch>
        </p:blipFill>
        <p:spPr bwMode="auto">
          <a:xfrm>
            <a:off x="2411761" y="2088203"/>
            <a:ext cx="4320480" cy="4646917"/>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Intent of transdisciplinary learning approach</a:t>
            </a:r>
            <a:endParaRPr lang="en-CA" dirty="0"/>
          </a:p>
        </p:txBody>
      </p:sp>
      <p:sp>
        <p:nvSpPr>
          <p:cNvPr id="3" name="Content Placeholder 2"/>
          <p:cNvSpPr>
            <a:spLocks noGrp="1"/>
          </p:cNvSpPr>
          <p:nvPr>
            <p:ph idx="1"/>
          </p:nvPr>
        </p:nvSpPr>
        <p:spPr/>
        <p:txBody>
          <a:bodyPr/>
          <a:lstStyle/>
          <a:p>
            <a:r>
              <a:rPr lang="en-US" sz="3200" dirty="0" smtClean="0"/>
              <a:t>People can “effectively communicate across disciplines and sectors, value other’s expertise and knowledge, establish necessary relationships, ask important questions, integrate shared learning, and grow in self-confidence while successfully working [and learning] with others” (Schmitt, 2007, p.1)</a:t>
            </a:r>
            <a:endParaRPr lang="en-CA" sz="3200" dirty="0" smtClean="0"/>
          </a:p>
          <a:p>
            <a:endParaRPr lang="en-C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Final note – four pillars of education</a:t>
            </a:r>
            <a:endParaRPr lang="en-CA" dirty="0"/>
          </a:p>
        </p:txBody>
      </p:sp>
      <p:sp>
        <p:nvSpPr>
          <p:cNvPr id="3" name="Content Placeholder 2"/>
          <p:cNvSpPr>
            <a:spLocks noGrp="1"/>
          </p:cNvSpPr>
          <p:nvPr>
            <p:ph idx="1"/>
          </p:nvPr>
        </p:nvSpPr>
        <p:spPr/>
        <p:txBody>
          <a:bodyPr>
            <a:normAutofit fontScale="92500"/>
          </a:bodyPr>
          <a:lstStyle/>
          <a:p>
            <a:r>
              <a:rPr lang="en-US" dirty="0" smtClean="0"/>
              <a:t>TD learning experiences that help consumers to look </a:t>
            </a:r>
            <a:r>
              <a:rPr lang="en-US" i="1" dirty="0" smtClean="0"/>
              <a:t>beyond</a:t>
            </a:r>
            <a:r>
              <a:rPr lang="en-US" dirty="0" smtClean="0"/>
              <a:t> consumption</a:t>
            </a:r>
            <a:r>
              <a:rPr lang="en-US" i="1" dirty="0" smtClean="0"/>
              <a:t> </a:t>
            </a:r>
            <a:r>
              <a:rPr lang="en-US" dirty="0" smtClean="0"/>
              <a:t>must reorient learners to what it means to learn, moving beyond learning facts and information to learning how to know, to do, to be with, and to be (the four pillars of education) (</a:t>
            </a:r>
            <a:r>
              <a:rPr lang="en-US" dirty="0" err="1" smtClean="0"/>
              <a:t>Delros</a:t>
            </a:r>
            <a:r>
              <a:rPr lang="en-US" dirty="0" smtClean="0"/>
              <a:t> 1999; </a:t>
            </a:r>
            <a:r>
              <a:rPr lang="en-US" dirty="0" err="1" smtClean="0"/>
              <a:t>Nicolescu</a:t>
            </a:r>
            <a:r>
              <a:rPr lang="en-US" dirty="0" smtClean="0"/>
              <a:t> 1997). </a:t>
            </a:r>
          </a:p>
          <a:p>
            <a:r>
              <a:rPr lang="en-US" b="1" dirty="0" err="1" smtClean="0">
                <a:solidFill>
                  <a:schemeClr val="accent6"/>
                </a:solidFill>
              </a:rPr>
              <a:t>Marinova</a:t>
            </a:r>
            <a:r>
              <a:rPr lang="en-US" b="1" dirty="0" smtClean="0">
                <a:solidFill>
                  <a:schemeClr val="accent6"/>
                </a:solidFill>
              </a:rPr>
              <a:t> and McGrath (2004) envision these four pillars as fundamental to a transdisciplinary pedagogy for responsible living.</a:t>
            </a:r>
            <a:endParaRPr lang="en-CA" b="1" dirty="0" smtClean="0">
              <a:solidFill>
                <a:schemeClr val="accent6"/>
              </a:solidFill>
            </a:endParaRPr>
          </a:p>
          <a:p>
            <a:endParaRPr lang="en-C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err="1" smtClean="0"/>
              <a:t>Delros</a:t>
            </a:r>
            <a:r>
              <a:rPr lang="en-CA" dirty="0" smtClean="0"/>
              <a:t>, 1999</a:t>
            </a:r>
            <a:endParaRPr lang="en-CA" dirty="0"/>
          </a:p>
        </p:txBody>
      </p:sp>
      <p:pic>
        <p:nvPicPr>
          <p:cNvPr id="4" name="Content Placeholder 3" descr="four pillars of education.jpg"/>
          <p:cNvPicPr>
            <a:picLocks noGrp="1" noChangeAspect="1"/>
          </p:cNvPicPr>
          <p:nvPr>
            <p:ph idx="1"/>
          </p:nvPr>
        </p:nvPicPr>
        <p:blipFill>
          <a:blip r:embed="rId2" cstate="print"/>
          <a:stretch>
            <a:fillRect/>
          </a:stretch>
        </p:blipFill>
        <p:spPr>
          <a:xfrm>
            <a:off x="199182" y="2492896"/>
            <a:ext cx="8693298" cy="3888432"/>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692696"/>
            <a:ext cx="8229600" cy="1066800"/>
          </a:xfrm>
        </p:spPr>
        <p:txBody>
          <a:bodyPr/>
          <a:lstStyle/>
          <a:p>
            <a:r>
              <a:rPr lang="en-CA" dirty="0" smtClean="0"/>
              <a:t>Four pillars of learning</a:t>
            </a:r>
            <a:endParaRPr lang="en-CA" dirty="0"/>
          </a:p>
        </p:txBody>
      </p:sp>
      <p:sp>
        <p:nvSpPr>
          <p:cNvPr id="5" name="Content Placeholder 4"/>
          <p:cNvSpPr>
            <a:spLocks noGrp="1"/>
          </p:cNvSpPr>
          <p:nvPr>
            <p:ph sz="half" idx="1"/>
          </p:nvPr>
        </p:nvSpPr>
        <p:spPr>
          <a:xfrm>
            <a:off x="179512" y="1556792"/>
            <a:ext cx="4316288" cy="5218595"/>
          </a:xfrm>
        </p:spPr>
        <p:txBody>
          <a:bodyPr>
            <a:noAutofit/>
          </a:bodyPr>
          <a:lstStyle/>
          <a:p>
            <a:r>
              <a:rPr lang="en-CA" sz="2400" b="1" dirty="0" smtClean="0">
                <a:solidFill>
                  <a:srgbClr val="C00000"/>
                </a:solidFill>
              </a:rPr>
              <a:t>Learning to KNOW </a:t>
            </a:r>
            <a:r>
              <a:rPr lang="en-CA" sz="2400" dirty="0" smtClean="0"/>
              <a:t>– train students to permanently question assumptions and to build bridges leading to continually connected beings</a:t>
            </a:r>
          </a:p>
          <a:p>
            <a:r>
              <a:rPr lang="en-CA" sz="2400" b="1" dirty="0" smtClean="0">
                <a:solidFill>
                  <a:srgbClr val="C00000"/>
                </a:solidFill>
              </a:rPr>
              <a:t>Learning to DO </a:t>
            </a:r>
            <a:r>
              <a:rPr lang="en-CA" sz="2400" dirty="0" smtClean="0"/>
              <a:t>– authentically weave together competencies to create a flexible, inner personal core (always an apprentice to creativity and one’s potential)</a:t>
            </a:r>
            <a:endParaRPr lang="en-CA" sz="2400" dirty="0"/>
          </a:p>
        </p:txBody>
      </p:sp>
      <p:sp>
        <p:nvSpPr>
          <p:cNvPr id="6" name="Content Placeholder 5"/>
          <p:cNvSpPr>
            <a:spLocks noGrp="1"/>
          </p:cNvSpPr>
          <p:nvPr>
            <p:ph sz="half" idx="2"/>
          </p:nvPr>
        </p:nvSpPr>
        <p:spPr>
          <a:xfrm>
            <a:off x="4283968" y="1628800"/>
            <a:ext cx="4860032" cy="5146587"/>
          </a:xfrm>
        </p:spPr>
        <p:txBody>
          <a:bodyPr>
            <a:noAutofit/>
          </a:bodyPr>
          <a:lstStyle/>
          <a:p>
            <a:r>
              <a:rPr lang="en-CA" sz="2400" b="1" dirty="0" smtClean="0">
                <a:solidFill>
                  <a:srgbClr val="C00000"/>
                </a:solidFill>
              </a:rPr>
              <a:t>Learning to BE WITH OTHERS </a:t>
            </a:r>
            <a:r>
              <a:rPr lang="en-CA" sz="2400" dirty="0" smtClean="0"/>
              <a:t>– foster a predisposition to create spaces for both open unity and complex plurality, for defending one’s own convictions while respecting others</a:t>
            </a:r>
          </a:p>
          <a:p>
            <a:r>
              <a:rPr lang="en-CA" sz="2400" b="1" dirty="0" smtClean="0">
                <a:solidFill>
                  <a:srgbClr val="C00000"/>
                </a:solidFill>
              </a:rPr>
              <a:t>Learning to BE </a:t>
            </a:r>
            <a:r>
              <a:rPr lang="en-CA" sz="2400" dirty="0" smtClean="0"/>
              <a:t>– discover how previous learnings have conditioned them and then continually test the foundations of their convictions – always ask questions</a:t>
            </a:r>
            <a:endParaRPr lang="en-CA"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Owner\AppData\Local\Microsoft\Windows\Temporary Internet Files\Content.IE5\FRZCJ2F1\MC910227466[1].png"/>
          <p:cNvPicPr>
            <a:picLocks noGrp="1" noChangeAspect="1" noChangeArrowheads="1"/>
          </p:cNvPicPr>
          <p:nvPr>
            <p:ph sz="half" idx="2"/>
          </p:nvPr>
        </p:nvPicPr>
        <p:blipFill>
          <a:blip r:embed="rId2" cstate="print"/>
          <a:srcRect/>
          <a:stretch>
            <a:fillRect/>
          </a:stretch>
        </p:blipFill>
        <p:spPr bwMode="auto">
          <a:xfrm>
            <a:off x="6342645" y="2564904"/>
            <a:ext cx="2801355" cy="3657917"/>
          </a:xfrm>
          <a:prstGeom prst="rect">
            <a:avLst/>
          </a:prstGeom>
          <a:noFill/>
        </p:spPr>
      </p:pic>
      <p:sp>
        <p:nvSpPr>
          <p:cNvPr id="2" name="Title 1"/>
          <p:cNvSpPr>
            <a:spLocks noGrp="1"/>
          </p:cNvSpPr>
          <p:nvPr>
            <p:ph type="title"/>
          </p:nvPr>
        </p:nvSpPr>
        <p:spPr/>
        <p:txBody>
          <a:bodyPr/>
          <a:lstStyle/>
          <a:p>
            <a:r>
              <a:rPr lang="en-CA" dirty="0" smtClean="0"/>
              <a:t>T-Shaped learner – TD literate</a:t>
            </a:r>
            <a:endParaRPr lang="en-CA" dirty="0"/>
          </a:p>
        </p:txBody>
      </p:sp>
      <p:sp>
        <p:nvSpPr>
          <p:cNvPr id="3" name="Content Placeholder 2"/>
          <p:cNvSpPr>
            <a:spLocks noGrp="1"/>
          </p:cNvSpPr>
          <p:nvPr>
            <p:ph sz="half" idx="1"/>
          </p:nvPr>
        </p:nvSpPr>
        <p:spPr>
          <a:xfrm>
            <a:off x="0" y="2249424"/>
            <a:ext cx="6732240" cy="4525963"/>
          </a:xfrm>
        </p:spPr>
        <p:txBody>
          <a:bodyPr>
            <a:normAutofit lnSpcReduction="10000"/>
          </a:bodyPr>
          <a:lstStyle/>
          <a:p>
            <a:r>
              <a:rPr lang="en-CA" sz="2400" dirty="0" smtClean="0"/>
              <a:t>Students need to taught in such a way that they gain TD habits of mind if they ever hope to move beyond consumption and learn from responsible living curricula</a:t>
            </a:r>
          </a:p>
          <a:p>
            <a:r>
              <a:rPr lang="en-CA" sz="2400" dirty="0" smtClean="0"/>
              <a:t>Teachers and educators can gain much from the synergy evident from the large ideas shared in this paper:</a:t>
            </a:r>
          </a:p>
          <a:p>
            <a:pPr lvl="1"/>
            <a:r>
              <a:rPr lang="en-CA" sz="2400" dirty="0" smtClean="0"/>
              <a:t>TD knowledge (includes wicked problems)</a:t>
            </a:r>
          </a:p>
          <a:p>
            <a:pPr lvl="1"/>
            <a:r>
              <a:rPr lang="en-CA" sz="2400" dirty="0" smtClean="0"/>
              <a:t>TD seven habits of mind </a:t>
            </a:r>
          </a:p>
          <a:p>
            <a:pPr lvl="1"/>
            <a:r>
              <a:rPr lang="en-CA" sz="2400" dirty="0" smtClean="0"/>
              <a:t>TD learning (at the borders)</a:t>
            </a:r>
          </a:p>
          <a:p>
            <a:pPr lvl="1"/>
            <a:r>
              <a:rPr lang="en-CA" sz="2400" dirty="0" smtClean="0"/>
              <a:t>TD learning cycle </a:t>
            </a:r>
          </a:p>
          <a:p>
            <a:pPr lvl="1"/>
            <a:r>
              <a:rPr lang="en-CA" sz="2400" dirty="0" smtClean="0"/>
              <a:t>TD four pillars of learning </a:t>
            </a:r>
            <a:endParaRPr lang="en-CA"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kturkki\Local Settings\Temporary Internet Files\Content.IE5\LBWS9VRR\MC900432541[1].png"/>
          <p:cNvPicPr>
            <a:picLocks noChangeAspect="1" noChangeArrowheads="1"/>
          </p:cNvPicPr>
          <p:nvPr/>
        </p:nvPicPr>
        <p:blipFill>
          <a:blip r:embed="rId3" cstate="print"/>
          <a:srcRect/>
          <a:stretch>
            <a:fillRect/>
          </a:stretch>
        </p:blipFill>
        <p:spPr bwMode="auto">
          <a:xfrm>
            <a:off x="7023063" y="4293096"/>
            <a:ext cx="2120937" cy="1881734"/>
          </a:xfrm>
          <a:prstGeom prst="rect">
            <a:avLst/>
          </a:prstGeom>
          <a:noFill/>
        </p:spPr>
      </p:pic>
      <p:sp>
        <p:nvSpPr>
          <p:cNvPr id="2" name="Title 1"/>
          <p:cNvSpPr>
            <a:spLocks noGrp="1"/>
          </p:cNvSpPr>
          <p:nvPr>
            <p:ph type="title"/>
          </p:nvPr>
        </p:nvSpPr>
        <p:spPr/>
        <p:txBody>
          <a:bodyPr>
            <a:normAutofit fontScale="90000"/>
          </a:bodyPr>
          <a:lstStyle/>
          <a:p>
            <a:r>
              <a:rPr lang="en-CA" dirty="0" smtClean="0"/>
              <a:t>Track 3 - What orientations to learning and knowing can teachers hold when designing responsible living curricula?</a:t>
            </a:r>
            <a:endParaRPr lang="en-CA" dirty="0"/>
          </a:p>
        </p:txBody>
      </p:sp>
      <p:sp>
        <p:nvSpPr>
          <p:cNvPr id="3" name="Content Placeholder 2"/>
          <p:cNvSpPr>
            <a:spLocks noGrp="1"/>
          </p:cNvSpPr>
          <p:nvPr>
            <p:ph idx="1"/>
          </p:nvPr>
        </p:nvSpPr>
        <p:spPr>
          <a:xfrm>
            <a:off x="457200" y="3068960"/>
            <a:ext cx="8229600" cy="3505576"/>
          </a:xfrm>
        </p:spPr>
        <p:txBody>
          <a:bodyPr>
            <a:normAutofit fontScale="92500" lnSpcReduction="10000"/>
          </a:bodyPr>
          <a:lstStyle/>
          <a:p>
            <a:r>
              <a:rPr lang="en-CA" sz="3600" b="1" dirty="0" smtClean="0">
                <a:solidFill>
                  <a:schemeClr val="accent6">
                    <a:lumMod val="50000"/>
                  </a:schemeClr>
                </a:solidFill>
              </a:rPr>
              <a:t>A consumer culture cannot change unless consumer pedagogies change</a:t>
            </a:r>
            <a:r>
              <a:rPr lang="en-CA" sz="3600" dirty="0" smtClean="0"/>
              <a:t>.  </a:t>
            </a:r>
          </a:p>
          <a:p>
            <a:r>
              <a:rPr lang="en-CA" sz="3600" dirty="0" smtClean="0"/>
              <a:t>Switching to a responsible living curriculum is one such change.</a:t>
            </a:r>
          </a:p>
          <a:p>
            <a:r>
              <a:rPr lang="en-CA" sz="3600" dirty="0" smtClean="0"/>
              <a:t>Switching to a transdisciplinary orientation is another change.</a:t>
            </a:r>
            <a:endParaRPr lang="en-CA" sz="3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432048"/>
          </a:xfrm>
        </p:spPr>
        <p:txBody>
          <a:bodyPr>
            <a:normAutofit fontScale="90000"/>
          </a:bodyPr>
          <a:lstStyle/>
          <a:p>
            <a:r>
              <a:rPr lang="en-CA" dirty="0" smtClean="0"/>
              <a:t> </a:t>
            </a:r>
            <a:endParaRPr lang="en-CA" dirty="0"/>
          </a:p>
        </p:txBody>
      </p:sp>
      <p:graphicFrame>
        <p:nvGraphicFramePr>
          <p:cNvPr id="4" name="Content Placeholder 3"/>
          <p:cNvGraphicFramePr>
            <a:graphicFrameLocks noGrp="1"/>
          </p:cNvGraphicFramePr>
          <p:nvPr>
            <p:ph idx="1"/>
          </p:nvPr>
        </p:nvGraphicFramePr>
        <p:xfrm>
          <a:off x="457200" y="1124744"/>
          <a:ext cx="8229600" cy="54490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8229600" cy="1066800"/>
          </a:xfrm>
        </p:spPr>
        <p:txBody>
          <a:bodyPr>
            <a:normAutofit fontScale="90000"/>
          </a:bodyPr>
          <a:lstStyle/>
          <a:p>
            <a:r>
              <a:rPr lang="en-CA" dirty="0" smtClean="0"/>
              <a:t>Features of responsible living curricula  (</a:t>
            </a:r>
            <a:r>
              <a:rPr lang="en-CA" dirty="0" err="1" smtClean="0"/>
              <a:t>Thuente</a:t>
            </a:r>
            <a:r>
              <a:rPr lang="en-CA" dirty="0" smtClean="0"/>
              <a:t>, 1993)</a:t>
            </a:r>
            <a:endParaRPr lang="en-CA" dirty="0"/>
          </a:p>
        </p:txBody>
      </p:sp>
      <p:sp>
        <p:nvSpPr>
          <p:cNvPr id="3" name="Content Placeholder 2"/>
          <p:cNvSpPr>
            <a:spLocks noGrp="1"/>
          </p:cNvSpPr>
          <p:nvPr>
            <p:ph idx="1"/>
          </p:nvPr>
        </p:nvSpPr>
        <p:spPr>
          <a:xfrm>
            <a:off x="457200" y="1844824"/>
            <a:ext cx="8229600" cy="4729712"/>
          </a:xfrm>
        </p:spPr>
        <p:txBody>
          <a:bodyPr>
            <a:normAutofit fontScale="85000" lnSpcReduction="20000"/>
          </a:bodyPr>
          <a:lstStyle/>
          <a:p>
            <a:r>
              <a:rPr lang="en-CA" dirty="0" smtClean="0"/>
              <a:t>Helps students integrate what they learn into their daily lives</a:t>
            </a:r>
          </a:p>
          <a:p>
            <a:r>
              <a:rPr lang="en-CA" dirty="0" smtClean="0"/>
              <a:t>Develops their consciousness and self-control</a:t>
            </a:r>
          </a:p>
          <a:p>
            <a:r>
              <a:rPr lang="en-CA" dirty="0" smtClean="0"/>
              <a:t>Fosters prosocial behaviour (voluntary behaviour intended to benefit others)</a:t>
            </a:r>
          </a:p>
          <a:p>
            <a:r>
              <a:rPr lang="en-CA" dirty="0" smtClean="0"/>
              <a:t>Sensitizes them to interconnectedness and to interdependence</a:t>
            </a:r>
          </a:p>
          <a:p>
            <a:r>
              <a:rPr lang="en-CA" dirty="0" smtClean="0"/>
              <a:t>Creates spaces so attitudes and dispositions towards responsible choices can be nurtured</a:t>
            </a:r>
          </a:p>
          <a:p>
            <a:r>
              <a:rPr lang="en-CA" dirty="0" smtClean="0"/>
              <a:t>Teaches them to be able to see opportunities and to deal confidently with uncertainty and change</a:t>
            </a:r>
          </a:p>
          <a:p>
            <a:r>
              <a:rPr lang="en-CA" dirty="0" smtClean="0"/>
              <a:t>Integrates concepts from a variety of subject areas around themes focused on contemporary issues facing students (wicked problems facing humanity)</a:t>
            </a:r>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1517104"/>
          </a:xfrm>
        </p:spPr>
        <p:txBody>
          <a:bodyPr>
            <a:normAutofit fontScale="90000"/>
          </a:bodyPr>
          <a:lstStyle/>
          <a:p>
            <a:r>
              <a:rPr lang="en-CA" dirty="0" smtClean="0"/>
              <a:t>Four large ideas for how to bring a transdisciplinary orientation to responsible living curricula:</a:t>
            </a:r>
            <a:endParaRPr lang="en-CA" dirty="0"/>
          </a:p>
        </p:txBody>
      </p:sp>
      <p:graphicFrame>
        <p:nvGraphicFramePr>
          <p:cNvPr id="4" name="Content Placeholder 3"/>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dirty="0" smtClean="0"/>
              <a:t>Elements of a TD orientation</a:t>
            </a:r>
            <a:endParaRPr lang="en-CA" dirty="0"/>
          </a:p>
        </p:txBody>
      </p:sp>
      <p:sp>
        <p:nvSpPr>
          <p:cNvPr id="6" name="Text Placeholder 5"/>
          <p:cNvSpPr>
            <a:spLocks noGrp="1"/>
          </p:cNvSpPr>
          <p:nvPr>
            <p:ph type="body" idx="2"/>
          </p:nvPr>
        </p:nvSpPr>
        <p:spPr/>
        <p:txBody>
          <a:bodyPr/>
          <a:lstStyle/>
          <a:p>
            <a:r>
              <a:rPr lang="en-CA" dirty="0" smtClean="0"/>
              <a:t> </a:t>
            </a:r>
            <a:endParaRPr lang="en-CA" dirty="0"/>
          </a:p>
        </p:txBody>
      </p:sp>
      <p:sp>
        <p:nvSpPr>
          <p:cNvPr id="5" name="Content Placeholder 4"/>
          <p:cNvSpPr>
            <a:spLocks noGrp="1"/>
          </p:cNvSpPr>
          <p:nvPr>
            <p:ph sz="half" idx="1"/>
          </p:nvPr>
        </p:nvSpPr>
        <p:spPr/>
        <p:txBody>
          <a:bodyPr/>
          <a:lstStyle/>
          <a:p>
            <a:r>
              <a:rPr lang="en-CA" dirty="0" smtClean="0"/>
              <a:t>This paper focuses on how educators’ appreciation for what counts as learning and knowing might change if they embrace a </a:t>
            </a:r>
            <a:r>
              <a:rPr lang="en-CA" i="1" dirty="0" smtClean="0"/>
              <a:t>transdisciplinary orientation</a:t>
            </a:r>
            <a:r>
              <a:rPr lang="en-CA" dirty="0" smtClean="0"/>
              <a:t> in their pedagogy and course content</a:t>
            </a:r>
            <a:endParaRPr lang="en-CA" dirty="0"/>
          </a:p>
        </p:txBody>
      </p:sp>
      <p:graphicFrame>
        <p:nvGraphicFramePr>
          <p:cNvPr id="7" name="Content Placeholder 3"/>
          <p:cNvGraphicFramePr>
            <a:graphicFrameLocks noGrp="1"/>
          </p:cNvGraphicFramePr>
          <p:nvPr>
            <p:ph idx="1"/>
          </p:nvPr>
        </p:nvGraphicFramePr>
        <p:xfrm>
          <a:off x="5292080" y="2249488"/>
          <a:ext cx="339472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CA" dirty="0" smtClean="0"/>
              <a:t>Transdisciplinary KNOWLEDGE</a:t>
            </a:r>
            <a:endParaRPr lang="en-CA" dirty="0"/>
          </a:p>
        </p:txBody>
      </p:sp>
      <p:sp>
        <p:nvSpPr>
          <p:cNvPr id="6" name="Content Placeholder 5"/>
          <p:cNvSpPr>
            <a:spLocks noGrp="1"/>
          </p:cNvSpPr>
          <p:nvPr>
            <p:ph idx="1"/>
          </p:nvPr>
        </p:nvSpPr>
        <p:spPr/>
        <p:txBody>
          <a:bodyPr>
            <a:normAutofit fontScale="92500" lnSpcReduction="10000"/>
          </a:bodyPr>
          <a:lstStyle/>
          <a:p>
            <a:r>
              <a:rPr lang="en-CA" dirty="0" smtClean="0"/>
              <a:t>Transdisciplinary knowledge is created by moving beyond the integration of knowledge from many disciplines towards linking </a:t>
            </a:r>
            <a:r>
              <a:rPr lang="en-CA" i="1" dirty="0" smtClean="0"/>
              <a:t>that</a:t>
            </a:r>
            <a:r>
              <a:rPr lang="en-CA" dirty="0" smtClean="0"/>
              <a:t> integrated knowledge with local and traditional knowledge systems.</a:t>
            </a:r>
          </a:p>
          <a:p>
            <a:r>
              <a:rPr lang="en-CA" dirty="0" smtClean="0"/>
              <a:t>In a </a:t>
            </a:r>
            <a:r>
              <a:rPr lang="en-CA" i="1" dirty="0" smtClean="0"/>
              <a:t>transintellectual space</a:t>
            </a:r>
            <a:r>
              <a:rPr lang="en-CA" dirty="0" smtClean="0"/>
              <a:t>, a gradual cross-fertilization of different ideas, perspectives and value systems occurs while solving complex, emergent problems of humanity (far beyond the traditional curriculum content for individual subject areas, which are disciplinary-based)</a:t>
            </a:r>
            <a:endParaRPr lang="en-C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TD knowledge </a:t>
            </a:r>
            <a:r>
              <a:rPr lang="en-CA" dirty="0" err="1" smtClean="0"/>
              <a:t>con’t</a:t>
            </a:r>
            <a:endParaRPr lang="en-CA" dirty="0"/>
          </a:p>
        </p:txBody>
      </p:sp>
      <p:sp>
        <p:nvSpPr>
          <p:cNvPr id="3" name="Content Placeholder 2"/>
          <p:cNvSpPr>
            <a:spLocks noGrp="1"/>
          </p:cNvSpPr>
          <p:nvPr>
            <p:ph idx="1"/>
          </p:nvPr>
        </p:nvSpPr>
        <p:spPr>
          <a:xfrm>
            <a:off x="457200" y="2249424"/>
            <a:ext cx="5050904" cy="4608576"/>
          </a:xfrm>
        </p:spPr>
        <p:txBody>
          <a:bodyPr>
            <a:normAutofit fontScale="92500" lnSpcReduction="20000"/>
          </a:bodyPr>
          <a:lstStyle/>
          <a:p>
            <a:r>
              <a:rPr lang="en-CA" dirty="0" smtClean="0"/>
              <a:t>The creation of TD knowledge inherently entails self-transformation leading to new knowledge of oneself and of the art of living responsibly with others. </a:t>
            </a:r>
          </a:p>
          <a:p>
            <a:r>
              <a:rPr lang="en-CA" dirty="0" smtClean="0"/>
              <a:t>This knowledge is co-created with others who are living the problems and becomes embodied (belongs to everyone). </a:t>
            </a:r>
          </a:p>
          <a:p>
            <a:r>
              <a:rPr lang="en-CA" dirty="0" smtClean="0"/>
              <a:t>It is alive (does not stand still) because the problems being solved are alive and changing. </a:t>
            </a:r>
            <a:endParaRPr lang="en-CA" dirty="0"/>
          </a:p>
        </p:txBody>
      </p:sp>
      <p:pic>
        <p:nvPicPr>
          <p:cNvPr id="1026" name="Picture 2" descr="C:\Users\Owner\AppData\Local\Microsoft\Windows\Temporary Internet Files\Content.IE5\FRZCJ2F1\MP900439414[1].jpg"/>
          <p:cNvPicPr>
            <a:picLocks noChangeAspect="1" noChangeArrowheads="1"/>
          </p:cNvPicPr>
          <p:nvPr/>
        </p:nvPicPr>
        <p:blipFill>
          <a:blip r:embed="rId2" cstate="print"/>
          <a:srcRect/>
          <a:stretch>
            <a:fillRect/>
          </a:stretch>
        </p:blipFill>
        <p:spPr bwMode="auto">
          <a:xfrm>
            <a:off x="5652120" y="764704"/>
            <a:ext cx="3275856" cy="4273296"/>
          </a:xfrm>
          <a:prstGeom prst="rect">
            <a:avLst/>
          </a:prstGeom>
          <a:noFill/>
        </p:spPr>
      </p:pic>
      <p:sp>
        <p:nvSpPr>
          <p:cNvPr id="5" name="Rectangle 4"/>
          <p:cNvSpPr/>
          <p:nvPr/>
        </p:nvSpPr>
        <p:spPr>
          <a:xfrm>
            <a:off x="4572000" y="5157192"/>
            <a:ext cx="4572000" cy="646331"/>
          </a:xfrm>
          <a:prstGeom prst="rect">
            <a:avLst/>
          </a:prstGeom>
        </p:spPr>
        <p:txBody>
          <a:bodyPr>
            <a:spAutoFit/>
          </a:bodyPr>
          <a:lstStyle/>
          <a:p>
            <a:r>
              <a:rPr lang="en-CA" dirty="0" smtClean="0"/>
              <a:t>This is very different from static knowledge created by different disciplines</a:t>
            </a:r>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TD knowledge is integrated:</a:t>
            </a:r>
            <a:endParaRPr lang="en-CA" dirty="0"/>
          </a:p>
        </p:txBody>
      </p:sp>
      <p:sp>
        <p:nvSpPr>
          <p:cNvPr id="3" name="Content Placeholder 2"/>
          <p:cNvSpPr>
            <a:spLocks noGrp="1"/>
          </p:cNvSpPr>
          <p:nvPr>
            <p:ph idx="1"/>
          </p:nvPr>
        </p:nvSpPr>
        <p:spPr>
          <a:xfrm>
            <a:off x="457200" y="1988840"/>
            <a:ext cx="6131024" cy="4585696"/>
          </a:xfrm>
        </p:spPr>
        <p:txBody>
          <a:bodyPr>
            <a:normAutofit fontScale="92500" lnSpcReduction="20000"/>
          </a:bodyPr>
          <a:lstStyle/>
          <a:p>
            <a:r>
              <a:rPr lang="en-CA" dirty="0" smtClean="0"/>
              <a:t>This means people creating the knowledge open up to all those involved so something new can be created via synthesis and the harmonization of ideas and perspectives. Synthesis means creating a new whole by combining separate things in ways that had not been done before. People self-(re)organize during perspective sharing and solution development.</a:t>
            </a:r>
          </a:p>
          <a:p>
            <a:r>
              <a:rPr lang="en-CA" dirty="0" smtClean="0"/>
              <a:t>This type of knowledge is especially needed when solving </a:t>
            </a:r>
            <a:r>
              <a:rPr lang="en-CA" b="1" dirty="0" smtClean="0"/>
              <a:t>wicked problems</a:t>
            </a:r>
            <a:endParaRPr lang="en-CA" b="1" dirty="0"/>
          </a:p>
        </p:txBody>
      </p:sp>
      <p:pic>
        <p:nvPicPr>
          <p:cNvPr id="2051" name="Picture 3" descr="C:\Users\Owner\AppData\Local\Microsoft\Windows\Temporary Internet Files\Content.IE5\MOPPLBFO\MC900238025[1].wmf"/>
          <p:cNvPicPr>
            <a:picLocks noChangeAspect="1" noChangeArrowheads="1"/>
          </p:cNvPicPr>
          <p:nvPr/>
        </p:nvPicPr>
        <p:blipFill>
          <a:blip r:embed="rId2" cstate="print"/>
          <a:srcRect/>
          <a:stretch>
            <a:fillRect/>
          </a:stretch>
        </p:blipFill>
        <p:spPr bwMode="auto">
          <a:xfrm>
            <a:off x="6012160" y="2564904"/>
            <a:ext cx="2821403" cy="3779301"/>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Shift curricula foci to wicked problems</a:t>
            </a:r>
            <a:endParaRPr lang="en-CA" dirty="0"/>
          </a:p>
        </p:txBody>
      </p:sp>
      <p:sp>
        <p:nvSpPr>
          <p:cNvPr id="3" name="Content Placeholder 2"/>
          <p:cNvSpPr>
            <a:spLocks noGrp="1"/>
          </p:cNvSpPr>
          <p:nvPr>
            <p:ph idx="1"/>
          </p:nvPr>
        </p:nvSpPr>
        <p:spPr/>
        <p:txBody>
          <a:bodyPr>
            <a:normAutofit fontScale="85000" lnSpcReduction="20000"/>
          </a:bodyPr>
          <a:lstStyle/>
          <a:p>
            <a:r>
              <a:rPr lang="en-CA" dirty="0" smtClean="0">
                <a:solidFill>
                  <a:srgbClr val="FF0000"/>
                </a:solidFill>
              </a:rPr>
              <a:t>E.g., climate change, poverty, over-population, unsustainability</a:t>
            </a:r>
          </a:p>
          <a:p>
            <a:r>
              <a:rPr lang="en-CA" dirty="0" smtClean="0"/>
              <a:t>Knowledge about the problem is uncertain</a:t>
            </a:r>
          </a:p>
          <a:p>
            <a:r>
              <a:rPr lang="en-CA" dirty="0" smtClean="0"/>
              <a:t>The nature of the problem is disputed by multiple actors; depends on who is asked</a:t>
            </a:r>
          </a:p>
          <a:p>
            <a:r>
              <a:rPr lang="en-CA" dirty="0" smtClean="0"/>
              <a:t>Great deal is at stake </a:t>
            </a:r>
          </a:p>
          <a:p>
            <a:r>
              <a:rPr lang="en-CA" dirty="0" smtClean="0"/>
              <a:t>All have human relationships and social interactions at their core</a:t>
            </a:r>
          </a:p>
          <a:p>
            <a:r>
              <a:rPr lang="en-CA" dirty="0" smtClean="0"/>
              <a:t>Different notions of what constitutes an acceptable solution (no evident solution)</a:t>
            </a:r>
          </a:p>
          <a:p>
            <a:r>
              <a:rPr lang="en-CA" dirty="0" smtClean="0"/>
              <a:t>Fixing one wicked problem often creates another one</a:t>
            </a:r>
          </a:p>
          <a:p>
            <a:r>
              <a:rPr lang="en-CA" dirty="0" smtClean="0"/>
              <a:t>Aspects of a wicked problem may be symptoms of other wicked problems</a:t>
            </a:r>
          </a:p>
          <a:p>
            <a:endParaRPr lang="en-C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318</TotalTime>
  <Words>1316</Words>
  <Application>Microsoft Office PowerPoint</Application>
  <PresentationFormat>On-screen Show (4:3)</PresentationFormat>
  <Paragraphs>106</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Urban</vt:lpstr>
      <vt:lpstr>Transdisciplinary Orientation to Responsible Living Curricula</vt:lpstr>
      <vt:lpstr>Track 3 - What orientations to learning and knowing can teachers hold when designing responsible living curricula?</vt:lpstr>
      <vt:lpstr>Features of responsible living curricula  (Thuente, 1993)</vt:lpstr>
      <vt:lpstr>Four large ideas for how to bring a transdisciplinary orientation to responsible living curricula:</vt:lpstr>
      <vt:lpstr>Elements of a TD orientation</vt:lpstr>
      <vt:lpstr>Transdisciplinary KNOWLEDGE</vt:lpstr>
      <vt:lpstr>TD knowledge con’t</vt:lpstr>
      <vt:lpstr>TD knowledge is integrated:</vt:lpstr>
      <vt:lpstr>Shift curricula foci to wicked problems</vt:lpstr>
      <vt:lpstr>Transdisciplinary 7 Habits of Minds (Mishra, Koehler &amp; Henriksen, 2011)</vt:lpstr>
      <vt:lpstr>7 TD habits of mind</vt:lpstr>
      <vt:lpstr>Transdisciplinary Learning</vt:lpstr>
      <vt:lpstr>Transdisciplinary Learning APPROACH leading to convergence of mindsets</vt:lpstr>
      <vt:lpstr>Muller, Tjallingi and Canters 2005</vt:lpstr>
      <vt:lpstr>Intent of transdisciplinary learning approach</vt:lpstr>
      <vt:lpstr>Final note – four pillars of education</vt:lpstr>
      <vt:lpstr>Delros, 1999</vt:lpstr>
      <vt:lpstr>Four pillars of learning</vt:lpstr>
      <vt:lpstr>T-Shaped learner – TD literate</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Transdisciplinary Orientation to Responsible Living Curricula</dc:title>
  <dc:creator>Owner</dc:creator>
  <cp:lastModifiedBy>Sue</cp:lastModifiedBy>
  <cp:revision>42</cp:revision>
  <dcterms:created xsi:type="dcterms:W3CDTF">2012-03-10T12:28:08Z</dcterms:created>
  <dcterms:modified xsi:type="dcterms:W3CDTF">2012-04-16T20:00:51Z</dcterms:modified>
</cp:coreProperties>
</file>