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85" r:id="rId2"/>
    <p:sldId id="292" r:id="rId3"/>
    <p:sldId id="258" r:id="rId4"/>
    <p:sldId id="263" r:id="rId5"/>
    <p:sldId id="291" r:id="rId6"/>
    <p:sldId id="262" r:id="rId7"/>
    <p:sldId id="281" r:id="rId8"/>
    <p:sldId id="283" r:id="rId9"/>
    <p:sldId id="282" r:id="rId10"/>
    <p:sldId id="284" r:id="rId11"/>
    <p:sldId id="280" r:id="rId12"/>
    <p:sldId id="286" r:id="rId13"/>
    <p:sldId id="260" r:id="rId14"/>
    <p:sldId id="287" r:id="rId15"/>
    <p:sldId id="264" r:id="rId16"/>
    <p:sldId id="277" r:id="rId17"/>
    <p:sldId id="278" r:id="rId18"/>
    <p:sldId id="279" r:id="rId19"/>
    <p:sldId id="265" r:id="rId20"/>
    <p:sldId id="288" r:id="rId21"/>
    <p:sldId id="266" r:id="rId22"/>
    <p:sldId id="289" r:id="rId23"/>
    <p:sldId id="267" r:id="rId24"/>
    <p:sldId id="268" r:id="rId25"/>
    <p:sldId id="269" r:id="rId26"/>
    <p:sldId id="270" r:id="rId27"/>
    <p:sldId id="271" r:id="rId28"/>
    <p:sldId id="272" r:id="rId29"/>
    <p:sldId id="273" r:id="rId30"/>
    <p:sldId id="276" r:id="rId31"/>
    <p:sldId id="293" r:id="rId32"/>
    <p:sldId id="274" r:id="rId33"/>
    <p:sldId id="275" r:id="rId34"/>
    <p:sldId id="290" r:id="rId35"/>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9" autoAdjust="0"/>
  </p:normalViewPr>
  <p:slideViewPr>
    <p:cSldViewPr>
      <p:cViewPr>
        <p:scale>
          <a:sx n="80" d="100"/>
          <a:sy n="80" d="100"/>
        </p:scale>
        <p:origin x="-1272" y="-10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562" y="-84"/>
      </p:cViewPr>
      <p:guideLst>
        <p:guide orient="horz" pos="2967"/>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70932"/>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70932"/>
          </a:xfrm>
          <a:prstGeom prst="rect">
            <a:avLst/>
          </a:prstGeom>
        </p:spPr>
        <p:txBody>
          <a:bodyPr vert="horz" lIns="94055" tIns="47028" rIns="94055" bIns="47028" rtlCol="0"/>
          <a:lstStyle>
            <a:lvl1pPr algn="r">
              <a:defRPr sz="1200"/>
            </a:lvl1pPr>
          </a:lstStyle>
          <a:p>
            <a:fld id="{2EE7AB28-2942-48BC-89C9-AB5102FD357E}" type="datetimeFigureOut">
              <a:rPr lang="en-US" smtClean="0"/>
              <a:pPr/>
              <a:t>7/27/2011</a:t>
            </a:fld>
            <a:endParaRPr lang="en-US"/>
          </a:p>
        </p:txBody>
      </p:sp>
      <p:sp>
        <p:nvSpPr>
          <p:cNvPr id="4" name="Footer Placeholder 3"/>
          <p:cNvSpPr>
            <a:spLocks noGrp="1"/>
          </p:cNvSpPr>
          <p:nvPr>
            <p:ph type="ftr" sz="quarter" idx="2"/>
          </p:nvPr>
        </p:nvSpPr>
        <p:spPr>
          <a:xfrm>
            <a:off x="1" y="8946072"/>
            <a:ext cx="3066733" cy="470932"/>
          </a:xfrm>
          <a:prstGeom prst="rect">
            <a:avLst/>
          </a:prstGeom>
        </p:spPr>
        <p:txBody>
          <a:bodyPr vert="horz" lIns="94055" tIns="47028" rIns="94055" bIns="47028"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946072"/>
            <a:ext cx="3066733" cy="470932"/>
          </a:xfrm>
          <a:prstGeom prst="rect">
            <a:avLst/>
          </a:prstGeom>
        </p:spPr>
        <p:txBody>
          <a:bodyPr vert="horz" lIns="94055" tIns="47028" rIns="94055" bIns="47028" rtlCol="0" anchor="b"/>
          <a:lstStyle>
            <a:lvl1pPr algn="r">
              <a:defRPr sz="1200"/>
            </a:lvl1pPr>
          </a:lstStyle>
          <a:p>
            <a:fld id="{E9B9DA28-9E0C-4883-8BF5-C186FDF623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70932"/>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6" y="0"/>
            <a:ext cx="3066733" cy="470932"/>
          </a:xfrm>
          <a:prstGeom prst="rect">
            <a:avLst/>
          </a:prstGeom>
        </p:spPr>
        <p:txBody>
          <a:bodyPr vert="horz" lIns="94055" tIns="47028" rIns="94055" bIns="47028" rtlCol="0"/>
          <a:lstStyle>
            <a:lvl1pPr algn="r">
              <a:defRPr sz="1200"/>
            </a:lvl1pPr>
          </a:lstStyle>
          <a:p>
            <a:fld id="{7F62AD18-CE28-4CD4-8540-CF3C31DE1C02}" type="datetimeFigureOut">
              <a:rPr lang="en-US" smtClean="0"/>
              <a:pPr/>
              <a:t>7/27/2011</a:t>
            </a:fld>
            <a:endParaRPr lang="en-US"/>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73854"/>
            <a:ext cx="5661660" cy="4238387"/>
          </a:xfrm>
          <a:prstGeom prst="rect">
            <a:avLst/>
          </a:prstGeom>
        </p:spPr>
        <p:txBody>
          <a:bodyPr vert="horz" lIns="94055" tIns="47028" rIns="94055" bIns="47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46072"/>
            <a:ext cx="3066733" cy="470932"/>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946072"/>
            <a:ext cx="3066733" cy="470932"/>
          </a:xfrm>
          <a:prstGeom prst="rect">
            <a:avLst/>
          </a:prstGeom>
        </p:spPr>
        <p:txBody>
          <a:bodyPr vert="horz" lIns="94055" tIns="47028" rIns="94055" bIns="47028" rtlCol="0" anchor="b"/>
          <a:lstStyle>
            <a:lvl1pPr algn="r">
              <a:defRPr sz="1200"/>
            </a:lvl1pPr>
          </a:lstStyle>
          <a:p>
            <a:fld id="{19818A0A-ED78-47AE-83F6-E40F7012B6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818A0A-ED78-47AE-83F6-E40F7012B6B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B46A3E6-C002-4F8D-8738-E3F81B308B54}" type="datetimeFigureOut">
              <a:rPr lang="en-US" smtClean="0"/>
              <a:pPr/>
              <a:t>7/27/2011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E48656F-A451-4A91-A1CE-F760FA870C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46A3E6-C002-4F8D-8738-E3F81B308B54}"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8656F-A451-4A91-A1CE-F760FA870C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46A3E6-C002-4F8D-8738-E3F81B308B54}"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8656F-A451-4A91-A1CE-F760FA870C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B46A3E6-C002-4F8D-8738-E3F81B308B54}" type="datetimeFigureOut">
              <a:rPr lang="en-US" smtClean="0"/>
              <a:pPr/>
              <a:t>7/27/2011</a:t>
            </a:fld>
            <a:endParaRPr lang="en-US"/>
          </a:p>
        </p:txBody>
      </p:sp>
      <p:sp>
        <p:nvSpPr>
          <p:cNvPr id="9" name="Slide Number Placeholder 8"/>
          <p:cNvSpPr>
            <a:spLocks noGrp="1"/>
          </p:cNvSpPr>
          <p:nvPr>
            <p:ph type="sldNum" sz="quarter" idx="15"/>
          </p:nvPr>
        </p:nvSpPr>
        <p:spPr/>
        <p:txBody>
          <a:bodyPr rtlCol="0"/>
          <a:lstStyle/>
          <a:p>
            <a:fld id="{9E48656F-A451-4A91-A1CE-F760FA870C3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B46A3E6-C002-4F8D-8738-E3F81B308B54}" type="datetimeFigureOut">
              <a:rPr lang="en-US" smtClean="0"/>
              <a:pPr/>
              <a:t>7/27/2011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E48656F-A451-4A91-A1CE-F760FA870C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46A3E6-C002-4F8D-8738-E3F81B308B54}"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8656F-A451-4A91-A1CE-F760FA870C3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B46A3E6-C002-4F8D-8738-E3F81B308B54}" type="datetimeFigureOut">
              <a:rPr lang="en-US" smtClean="0"/>
              <a:pPr/>
              <a:t>7/27/2011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8656F-A451-4A91-A1CE-F760FA870C3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B46A3E6-C002-4F8D-8738-E3F81B308B54}" type="datetimeFigureOut">
              <a:rPr lang="en-US" smtClean="0"/>
              <a:pPr/>
              <a:t>7/27/2011</a:t>
            </a:fld>
            <a:endParaRPr lang="en-US"/>
          </a:p>
        </p:txBody>
      </p:sp>
      <p:sp>
        <p:nvSpPr>
          <p:cNvPr id="7" name="Slide Number Placeholder 6"/>
          <p:cNvSpPr>
            <a:spLocks noGrp="1"/>
          </p:cNvSpPr>
          <p:nvPr>
            <p:ph type="sldNum" sz="quarter" idx="11"/>
          </p:nvPr>
        </p:nvSpPr>
        <p:spPr/>
        <p:txBody>
          <a:bodyPr rtlCol="0"/>
          <a:lstStyle/>
          <a:p>
            <a:fld id="{9E48656F-A451-4A91-A1CE-F760FA870C3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6A3E6-C002-4F8D-8738-E3F81B308B54}"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8656F-A451-4A91-A1CE-F760FA870C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B46A3E6-C002-4F8D-8738-E3F81B308B54}" type="datetimeFigureOut">
              <a:rPr lang="en-US" smtClean="0"/>
              <a:pPr/>
              <a:t>7/27/2011</a:t>
            </a:fld>
            <a:endParaRPr lang="en-US"/>
          </a:p>
        </p:txBody>
      </p:sp>
      <p:sp>
        <p:nvSpPr>
          <p:cNvPr id="22" name="Slide Number Placeholder 21"/>
          <p:cNvSpPr>
            <a:spLocks noGrp="1"/>
          </p:cNvSpPr>
          <p:nvPr>
            <p:ph type="sldNum" sz="quarter" idx="15"/>
          </p:nvPr>
        </p:nvSpPr>
        <p:spPr/>
        <p:txBody>
          <a:bodyPr rtlCol="0"/>
          <a:lstStyle/>
          <a:p>
            <a:fld id="{9E48656F-A451-4A91-A1CE-F760FA870C3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B46A3E6-C002-4F8D-8738-E3F81B308B54}" type="datetimeFigureOut">
              <a:rPr lang="en-US" smtClean="0"/>
              <a:pPr/>
              <a:t>7/27/2011</a:t>
            </a:fld>
            <a:endParaRPr lang="en-US"/>
          </a:p>
        </p:txBody>
      </p:sp>
      <p:sp>
        <p:nvSpPr>
          <p:cNvPr id="18" name="Slide Number Placeholder 17"/>
          <p:cNvSpPr>
            <a:spLocks noGrp="1"/>
          </p:cNvSpPr>
          <p:nvPr>
            <p:ph type="sldNum" sz="quarter" idx="11"/>
          </p:nvPr>
        </p:nvSpPr>
        <p:spPr/>
        <p:txBody>
          <a:bodyPr rtlCol="0"/>
          <a:lstStyle/>
          <a:p>
            <a:fld id="{9E48656F-A451-4A91-A1CE-F760FA870C3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46A3E6-C002-4F8D-8738-E3F81B308B54}" type="datetimeFigureOut">
              <a:rPr lang="en-US" smtClean="0"/>
              <a:pPr/>
              <a:t>7/27/2011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E48656F-A451-4A91-A1CE-F760FA870C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integralleadershipreview.com/2011/03/demystifying-transdisciplinary-ontology-multiple-levels-of-reality-and-the-hidden-thi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Overview of Transdisciplinary methodology</a:t>
            </a:r>
            <a:endParaRPr lang="en-CA" dirty="0"/>
          </a:p>
        </p:txBody>
      </p:sp>
      <p:sp>
        <p:nvSpPr>
          <p:cNvPr id="5" name="Subtitle 4"/>
          <p:cNvSpPr>
            <a:spLocks noGrp="1"/>
          </p:cNvSpPr>
          <p:nvPr>
            <p:ph type="subTitle" idx="1"/>
          </p:nvPr>
        </p:nvSpPr>
        <p:spPr/>
        <p:txBody>
          <a:bodyPr/>
          <a:lstStyle/>
          <a:p>
            <a:r>
              <a:rPr lang="en-CA" dirty="0" smtClean="0"/>
              <a:t>Sue McGregor (Chair IDAC)</a:t>
            </a:r>
          </a:p>
          <a:p>
            <a:r>
              <a:rPr lang="en-CA" dirty="0" smtClean="0"/>
              <a:t>Prepared for Inaugural Inter-University PhD Program Students</a:t>
            </a:r>
          </a:p>
          <a:p>
            <a:r>
              <a:rPr lang="en-CA" dirty="0" smtClean="0"/>
              <a:t>July 2011</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400800"/>
          </a:xfrm>
        </p:spPr>
        <p:txBody>
          <a:bodyPr/>
          <a:lstStyle/>
          <a:p>
            <a:r>
              <a:rPr lang="en-CA" dirty="0" smtClean="0"/>
              <a:t> </a:t>
            </a:r>
            <a:endParaRPr lang="en-CA" dirty="0"/>
          </a:p>
        </p:txBody>
      </p:sp>
      <p:pic>
        <p:nvPicPr>
          <p:cNvPr id="3075" name="Picture 3"/>
          <p:cNvPicPr>
            <a:picLocks noChangeAspect="1" noChangeArrowheads="1"/>
          </p:cNvPicPr>
          <p:nvPr/>
        </p:nvPicPr>
        <p:blipFill>
          <a:blip r:embed="rId2" cstate="print"/>
          <a:srcRect/>
          <a:stretch>
            <a:fillRect/>
          </a:stretch>
        </p:blipFill>
        <p:spPr bwMode="auto">
          <a:xfrm>
            <a:off x="2295525" y="461963"/>
            <a:ext cx="4552950" cy="5934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Professor Dr. Basarab Nicolescu</a:t>
            </a:r>
            <a:endParaRPr lang="en-CA" dirty="0"/>
          </a:p>
        </p:txBody>
      </p:sp>
      <p:pic>
        <p:nvPicPr>
          <p:cNvPr id="4" name="Content Placeholder 3" descr="Basarab and Sue Paris 08.jpg"/>
          <p:cNvPicPr>
            <a:picLocks noGrp="1" noChangeAspect="1"/>
          </p:cNvPicPr>
          <p:nvPr>
            <p:ph sz="quarter" idx="1"/>
          </p:nvPr>
        </p:nvPicPr>
        <p:blipFill>
          <a:blip r:embed="rId2" cstate="print"/>
          <a:stretch>
            <a:fillRect/>
          </a:stretch>
        </p:blipFill>
        <p:spPr>
          <a:xfrm>
            <a:off x="1752600" y="1629169"/>
            <a:ext cx="5257800" cy="449030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basic axioms</a:t>
            </a:r>
            <a:endParaRPr lang="en-CA" dirty="0"/>
          </a:p>
        </p:txBody>
      </p:sp>
      <p:pic>
        <p:nvPicPr>
          <p:cNvPr id="4" name="Content Placeholder 3" descr="four axioms.jpg"/>
          <p:cNvPicPr>
            <a:picLocks noGrp="1" noChangeAspect="1"/>
          </p:cNvPicPr>
          <p:nvPr>
            <p:ph sz="quarter" idx="1"/>
          </p:nvPr>
        </p:nvPicPr>
        <p:blipFill>
          <a:blip r:embed="rId2" cstate="print"/>
          <a:stretch>
            <a:fillRect/>
          </a:stretch>
        </p:blipFill>
        <p:spPr>
          <a:xfrm>
            <a:off x="1752600" y="1447800"/>
            <a:ext cx="5181600" cy="45331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our pillars of transdis.jpg"/>
          <p:cNvPicPr>
            <a:picLocks noGrp="1" noChangeAspect="1"/>
          </p:cNvPicPr>
          <p:nvPr>
            <p:ph sz="quarter" idx="1"/>
          </p:nvPr>
        </p:nvPicPr>
        <p:blipFill>
          <a:blip r:embed="rId2" cstate="print"/>
          <a:stretch>
            <a:fillRect/>
          </a:stretch>
        </p:blipFill>
        <p:spPr>
          <a:xfrm>
            <a:off x="0" y="304800"/>
            <a:ext cx="8824113" cy="521836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TD AXIOMS </a:t>
            </a:r>
            <a:endParaRPr lang="en-CA" dirty="0"/>
          </a:p>
        </p:txBody>
      </p:sp>
      <p:pic>
        <p:nvPicPr>
          <p:cNvPr id="4" name="Content Placeholder 3" descr="td axioms.jpg"/>
          <p:cNvPicPr>
            <a:picLocks noGrp="1" noChangeAspect="1"/>
          </p:cNvPicPr>
          <p:nvPr>
            <p:ph sz="quarter" idx="1"/>
          </p:nvPr>
        </p:nvPicPr>
        <p:blipFill>
          <a:blip r:embed="rId2" cstate="print"/>
          <a:stretch>
            <a:fillRect/>
          </a:stretch>
        </p:blipFill>
        <p:spPr>
          <a:xfrm>
            <a:off x="1371600" y="1371600"/>
            <a:ext cx="5622798" cy="478580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Axiom 1- </a:t>
            </a:r>
            <a:r>
              <a:rPr lang="en-US" dirty="0" smtClean="0"/>
              <a:t>ONTOLOGY multiple </a:t>
            </a:r>
            <a:r>
              <a:rPr lang="en-US" dirty="0" smtClean="0"/>
              <a:t>layers of reality </a:t>
            </a:r>
            <a:r>
              <a:rPr lang="en-US" dirty="0" smtClean="0"/>
              <a:t>and the hidden third</a:t>
            </a:r>
            <a:r>
              <a:rPr lang="en-US" dirty="0" smtClean="0"/>
              <a:t/>
            </a:r>
            <a:br>
              <a:rPr lang="en-US" dirty="0" smtClean="0"/>
            </a:br>
            <a:r>
              <a:rPr lang="en-US" sz="1000" dirty="0" smtClean="0"/>
              <a:t>(Image used with permission of Basarab Nicolescu)</a:t>
            </a:r>
            <a:endParaRPr lang="en-US" sz="1000" dirty="0"/>
          </a:p>
        </p:txBody>
      </p:sp>
      <p:sp>
        <p:nvSpPr>
          <p:cNvPr id="3" name="Content Placeholder 2"/>
          <p:cNvSpPr>
            <a:spLocks noGrp="1"/>
          </p:cNvSpPr>
          <p:nvPr>
            <p:ph sz="quarter" idx="1"/>
          </p:nvPr>
        </p:nvSpPr>
        <p:spPr/>
        <p:txBody>
          <a:bodyPr/>
          <a:lstStyle/>
          <a:p>
            <a:pPr algn="ctr">
              <a:buNone/>
            </a:pPr>
            <a:r>
              <a:rPr lang="en-US" dirty="0" smtClean="0"/>
              <a:t>Axiom 1- Ontology</a:t>
            </a:r>
          </a:p>
          <a:p>
            <a:pPr algn="ctr">
              <a:buNone/>
            </a:pPr>
            <a:r>
              <a:rPr lang="en-US" dirty="0" smtClean="0"/>
              <a:t>Multiple Levels of Reality</a:t>
            </a:r>
          </a:p>
          <a:p>
            <a:pPr algn="ctr">
              <a:buNone/>
            </a:pPr>
            <a:endParaRPr lang="en-US" dirty="0" smtClean="0"/>
          </a:p>
          <a:p>
            <a:pPr algn="ctr">
              <a:buNone/>
            </a:pPr>
            <a:endParaRPr lang="en-US" dirty="0"/>
          </a:p>
        </p:txBody>
      </p:sp>
      <p:pic>
        <p:nvPicPr>
          <p:cNvPr id="4" name="Picture 3" descr="Figure 2 td reality 2008 nicolescu.jpg"/>
          <p:cNvPicPr>
            <a:picLocks noChangeAspect="1"/>
          </p:cNvPicPr>
          <p:nvPr/>
        </p:nvPicPr>
        <p:blipFill>
          <a:blip r:embed="rId2" cstate="print"/>
          <a:stretch>
            <a:fillRect/>
          </a:stretch>
        </p:blipFill>
        <p:spPr>
          <a:xfrm>
            <a:off x="1219200" y="1600200"/>
            <a:ext cx="6821772" cy="4800600"/>
          </a:xfrm>
          <a:prstGeom prst="rect">
            <a:avLst/>
          </a:prstGeom>
        </p:spPr>
      </p:pic>
      <p:sp>
        <p:nvSpPr>
          <p:cNvPr id="5" name="Right Arrow 4"/>
          <p:cNvSpPr/>
          <p:nvPr/>
        </p:nvSpPr>
        <p:spPr>
          <a:xfrm rot="2822894">
            <a:off x="2624232" y="2202670"/>
            <a:ext cx="2403590" cy="304800"/>
          </a:xfrm>
          <a:prstGeom prst="rightArrow">
            <a:avLst>
              <a:gd name="adj1" fmla="val 429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Hidden Third</a:t>
            </a:r>
            <a:endParaRPr lang="en-CA" dirty="0"/>
          </a:p>
        </p:txBody>
      </p:sp>
      <p:pic>
        <p:nvPicPr>
          <p:cNvPr id="5" name="Content Placeholder 4" descr="levels of reality.jpg"/>
          <p:cNvPicPr>
            <a:picLocks noGrp="1" noChangeAspect="1"/>
          </p:cNvPicPr>
          <p:nvPr>
            <p:ph sz="quarter" idx="1"/>
          </p:nvPr>
        </p:nvPicPr>
        <p:blipFill>
          <a:blip r:embed="rId2" cstate="print"/>
          <a:stretch>
            <a:fillRect/>
          </a:stretch>
        </p:blipFill>
        <p:spPr>
          <a:xfrm>
            <a:off x="875444" y="1295400"/>
            <a:ext cx="7125555" cy="5334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the hidden third operates – in the quantum Vacuum </a:t>
            </a:r>
            <a:endParaRPr lang="en-CA" dirty="0"/>
          </a:p>
        </p:txBody>
      </p:sp>
      <p:pic>
        <p:nvPicPr>
          <p:cNvPr id="4" name="Content Placeholder 3" descr="discontinuity figure.jpg"/>
          <p:cNvPicPr>
            <a:picLocks noGrp="1" noChangeAspect="1"/>
          </p:cNvPicPr>
          <p:nvPr>
            <p:ph sz="quarter" idx="1"/>
          </p:nvPr>
        </p:nvPicPr>
        <p:blipFill>
          <a:blip r:embed="rId2" cstate="print"/>
          <a:stretch>
            <a:fillRect/>
          </a:stretch>
        </p:blipFill>
        <p:spPr>
          <a:xfrm>
            <a:off x="1219200" y="1600200"/>
            <a:ext cx="6705600" cy="48736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Meeting of the minds and consciousness</a:t>
            </a:r>
            <a:endParaRPr lang="en-CA" dirty="0"/>
          </a:p>
        </p:txBody>
      </p:sp>
      <p:pic>
        <p:nvPicPr>
          <p:cNvPr id="4" name="Content Placeholder 3" descr="Figure 4 moment of breakthrough.jpg"/>
          <p:cNvPicPr>
            <a:picLocks noGrp="1" noChangeAspect="1"/>
          </p:cNvPicPr>
          <p:nvPr>
            <p:ph sz="quarter" idx="1"/>
          </p:nvPr>
        </p:nvPicPr>
        <p:blipFill>
          <a:blip r:embed="rId2" cstate="print"/>
          <a:stretch>
            <a:fillRect/>
          </a:stretch>
        </p:blipFill>
        <p:spPr>
          <a:xfrm>
            <a:off x="1629529" y="1600200"/>
            <a:ext cx="5122941" cy="4873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89038"/>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2">
                    <a:lumMod val="75000"/>
                  </a:schemeClr>
                </a:solidFill>
              </a:rPr>
              <a:t>Axiom 2- LOGIC</a:t>
            </a:r>
            <a:br>
              <a:rPr lang="en-US" b="1" dirty="0" smtClean="0">
                <a:solidFill>
                  <a:schemeClr val="accent2">
                    <a:lumMod val="75000"/>
                  </a:schemeClr>
                </a:solidFill>
              </a:rPr>
            </a:br>
            <a:r>
              <a:rPr lang="en-US" b="1" dirty="0" smtClean="0">
                <a:solidFill>
                  <a:schemeClr val="accent2">
                    <a:lumMod val="75000"/>
                  </a:schemeClr>
                </a:solidFill>
              </a:rPr>
              <a:t>Logic of the Included Middle (Right image)</a:t>
            </a:r>
            <a:br>
              <a:rPr lang="en-US" b="1" dirty="0" smtClean="0">
                <a:solidFill>
                  <a:schemeClr val="accent2">
                    <a:lumMod val="75000"/>
                  </a:schemeClr>
                </a:solidFill>
              </a:rPr>
            </a:br>
            <a:endParaRPr lang="en-US" dirty="0"/>
          </a:p>
        </p:txBody>
      </p:sp>
      <p:sp>
        <p:nvSpPr>
          <p:cNvPr id="3" name="Content Placeholder 2"/>
          <p:cNvSpPr>
            <a:spLocks noGrp="1"/>
          </p:cNvSpPr>
          <p:nvPr>
            <p:ph sz="quarter" idx="1"/>
          </p:nvPr>
        </p:nvSpPr>
        <p:spPr>
          <a:xfrm>
            <a:off x="457200" y="1295400"/>
            <a:ext cx="7467600" cy="5178552"/>
          </a:xfrm>
        </p:spPr>
        <p:txBody>
          <a:bodyPr>
            <a:normAutofit/>
          </a:bodyPr>
          <a:lstStyle/>
          <a:p>
            <a:pPr>
              <a:buNone/>
            </a:pPr>
            <a:r>
              <a:rPr lang="en-US" dirty="0" smtClean="0"/>
              <a:t>This axiom is concerned with the </a:t>
            </a:r>
            <a:r>
              <a:rPr lang="en-US" i="1" dirty="0" smtClean="0"/>
              <a:t>habits of the mind</a:t>
            </a:r>
            <a:r>
              <a:rPr lang="en-US" dirty="0" smtClean="0"/>
              <a:t> that are acceptable to use to reason and make inferences (draw conclusions) when developing arguments, taking a position, interpreting data etc.</a:t>
            </a:r>
          </a:p>
          <a:p>
            <a:pPr>
              <a:buNone/>
            </a:pPr>
            <a:r>
              <a:rPr lang="en-US" dirty="0" smtClean="0"/>
              <a:t>Left image – Logic of the Excluded Middle (dead empty space) </a:t>
            </a:r>
          </a:p>
        </p:txBody>
      </p:sp>
      <p:pic>
        <p:nvPicPr>
          <p:cNvPr id="4" name="Picture 3" descr="Figure 4 empty cement  floor.jpg"/>
          <p:cNvPicPr>
            <a:picLocks noChangeAspect="1"/>
          </p:cNvPicPr>
          <p:nvPr/>
        </p:nvPicPr>
        <p:blipFill>
          <a:blip r:embed="rId2" cstate="print"/>
          <a:stretch>
            <a:fillRect/>
          </a:stretch>
        </p:blipFill>
        <p:spPr>
          <a:xfrm>
            <a:off x="838200" y="3810000"/>
            <a:ext cx="3626338" cy="2438400"/>
          </a:xfrm>
          <a:prstGeom prst="rect">
            <a:avLst/>
          </a:prstGeom>
        </p:spPr>
      </p:pic>
      <p:pic>
        <p:nvPicPr>
          <p:cNvPr id="5" name="Picture 4" descr="Figure 5 flux space on floor.jpg"/>
          <p:cNvPicPr>
            <a:picLocks noChangeAspect="1"/>
          </p:cNvPicPr>
          <p:nvPr/>
        </p:nvPicPr>
        <p:blipFill>
          <a:blip r:embed="rId3" cstate="print"/>
          <a:stretch>
            <a:fillRect/>
          </a:stretch>
        </p:blipFill>
        <p:spPr>
          <a:xfrm>
            <a:off x="4648200" y="3810000"/>
            <a:ext cx="4038600" cy="24153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 reminder - Difference between methodology and method</a:t>
            </a:r>
            <a:endParaRPr lang="en-CA" dirty="0"/>
          </a:p>
        </p:txBody>
      </p:sp>
      <p:sp>
        <p:nvSpPr>
          <p:cNvPr id="6" name="Content Placeholder 5"/>
          <p:cNvSpPr>
            <a:spLocks noGrp="1"/>
          </p:cNvSpPr>
          <p:nvPr>
            <p:ph sz="quarter" idx="2"/>
          </p:nvPr>
        </p:nvSpPr>
        <p:spPr/>
        <p:txBody>
          <a:bodyPr/>
          <a:lstStyle/>
          <a:p>
            <a:r>
              <a:rPr lang="en-CA" dirty="0" smtClean="0"/>
              <a:t>a branch of knowledge that deals with the general principles or axioms of the </a:t>
            </a:r>
            <a:r>
              <a:rPr lang="en-CA" b="1" dirty="0" smtClean="0"/>
              <a:t>generation of </a:t>
            </a:r>
            <a:r>
              <a:rPr lang="en-CA" b="1" u="sng" dirty="0" smtClean="0"/>
              <a:t>new </a:t>
            </a:r>
            <a:r>
              <a:rPr lang="en-CA" b="1" u="sng" dirty="0" smtClean="0"/>
              <a:t>knowledge</a:t>
            </a:r>
            <a:endParaRPr lang="en-CA" b="1" u="sng" dirty="0" smtClean="0"/>
          </a:p>
          <a:p>
            <a:endParaRPr lang="en-CA" dirty="0"/>
          </a:p>
        </p:txBody>
      </p:sp>
      <p:sp>
        <p:nvSpPr>
          <p:cNvPr id="8" name="Content Placeholder 7"/>
          <p:cNvSpPr>
            <a:spLocks noGrp="1"/>
          </p:cNvSpPr>
          <p:nvPr>
            <p:ph sz="quarter" idx="4"/>
          </p:nvPr>
        </p:nvSpPr>
        <p:spPr/>
        <p:txBody>
          <a:bodyPr>
            <a:normAutofit lnSpcReduction="10000"/>
          </a:bodyPr>
          <a:lstStyle/>
          <a:p>
            <a:r>
              <a:rPr lang="en-CA" dirty="0" smtClean="0"/>
              <a:t>Generation/production of </a:t>
            </a:r>
            <a:r>
              <a:rPr lang="en-CA" b="1" u="sng" dirty="0" smtClean="0"/>
              <a:t>new </a:t>
            </a:r>
            <a:r>
              <a:rPr lang="en-CA" b="1" u="sng" dirty="0" smtClean="0"/>
              <a:t>data</a:t>
            </a:r>
            <a:endParaRPr lang="en-CA" b="1" u="sng" dirty="0" smtClean="0"/>
          </a:p>
          <a:p>
            <a:endParaRPr lang="en-CA" b="1" u="sng" dirty="0" smtClean="0"/>
          </a:p>
          <a:p>
            <a:r>
              <a:rPr lang="en-CA" dirty="0" smtClean="0"/>
              <a:t>Methods are the t</a:t>
            </a:r>
            <a:r>
              <a:rPr lang="en-CA" i="1" dirty="0" smtClean="0"/>
              <a:t>echnical </a:t>
            </a:r>
            <a:r>
              <a:rPr lang="en-CA" b="1" dirty="0" smtClean="0"/>
              <a:t>procedures and tasks </a:t>
            </a:r>
            <a:r>
              <a:rPr lang="en-CA" dirty="0" smtClean="0"/>
              <a:t>undertaken to sample, collect and analyze data and report research </a:t>
            </a:r>
            <a:r>
              <a:rPr lang="en-CA" dirty="0" smtClean="0"/>
              <a:t>results, </a:t>
            </a:r>
            <a:r>
              <a:rPr lang="en-CA" i="1" dirty="0" smtClean="0"/>
              <a:t>informed by the methodology</a:t>
            </a:r>
            <a:endParaRPr lang="en-CA" i="1" dirty="0" smtClean="0"/>
          </a:p>
          <a:p>
            <a:endParaRPr lang="en-CA" b="1" u="sng" dirty="0" smtClean="0"/>
          </a:p>
          <a:p>
            <a:endParaRPr lang="en-CA" dirty="0"/>
          </a:p>
        </p:txBody>
      </p:sp>
      <p:sp>
        <p:nvSpPr>
          <p:cNvPr id="5" name="Text Placeholder 4"/>
          <p:cNvSpPr>
            <a:spLocks noGrp="1"/>
          </p:cNvSpPr>
          <p:nvPr>
            <p:ph type="body" sz="quarter" idx="1"/>
          </p:nvPr>
        </p:nvSpPr>
        <p:spPr/>
        <p:txBody>
          <a:bodyPr/>
          <a:lstStyle/>
          <a:p>
            <a:r>
              <a:rPr lang="en-CA" dirty="0" smtClean="0">
                <a:solidFill>
                  <a:schemeClr val="tx1"/>
                </a:solidFill>
              </a:rPr>
              <a:t>Methodology</a:t>
            </a:r>
            <a:endParaRPr lang="en-CA" dirty="0">
              <a:solidFill>
                <a:schemeClr val="tx1"/>
              </a:solidFill>
            </a:endParaRPr>
          </a:p>
        </p:txBody>
      </p:sp>
      <p:sp>
        <p:nvSpPr>
          <p:cNvPr id="7" name="Text Placeholder 6"/>
          <p:cNvSpPr>
            <a:spLocks noGrp="1"/>
          </p:cNvSpPr>
          <p:nvPr>
            <p:ph type="body" sz="quarter" idx="3"/>
          </p:nvPr>
        </p:nvSpPr>
        <p:spPr/>
        <p:txBody>
          <a:bodyPr/>
          <a:lstStyle/>
          <a:p>
            <a:r>
              <a:rPr lang="en-CA" dirty="0" smtClean="0">
                <a:solidFill>
                  <a:schemeClr val="tx1"/>
                </a:solidFill>
              </a:rPr>
              <a:t>Method</a:t>
            </a:r>
            <a:endParaRPr lang="en-CA" dirty="0">
              <a:solidFill>
                <a:schemeClr val="tx1"/>
              </a:solidFill>
            </a:endParaRPr>
          </a:p>
        </p:txBody>
      </p:sp>
      <p:pic>
        <p:nvPicPr>
          <p:cNvPr id="1026" name="Picture 2" descr="C:\Users\Sue\AppData\Local\Microsoft\Windows\Temporary Internet Files\Content.IE5\0AN3RNU3\MC900440035[1].png"/>
          <p:cNvPicPr>
            <a:picLocks noChangeAspect="1" noChangeArrowheads="1"/>
          </p:cNvPicPr>
          <p:nvPr/>
        </p:nvPicPr>
        <p:blipFill>
          <a:blip r:embed="rId2" cstate="print"/>
          <a:srcRect/>
          <a:stretch>
            <a:fillRect/>
          </a:stretch>
        </p:blipFill>
        <p:spPr bwMode="auto">
          <a:xfrm>
            <a:off x="1219200" y="4432603"/>
            <a:ext cx="3428572" cy="242539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Newtonian Physics of the Excluded middle (dead empty static space)</a:t>
            </a:r>
            <a:endParaRPr lang="en-CA" b="1" dirty="0"/>
          </a:p>
        </p:txBody>
      </p:sp>
      <p:pic>
        <p:nvPicPr>
          <p:cNvPr id="5122" name="Picture 2" descr="C:\Users\Sue\AppData\Local\Microsoft\Windows\Temporary Internet Files\Content.IE5\42AGRYXO\MP900177925[1].jpg"/>
          <p:cNvPicPr>
            <a:picLocks noGrp="1" noChangeAspect="1" noChangeArrowheads="1"/>
          </p:cNvPicPr>
          <p:nvPr>
            <p:ph sz="quarter" idx="1"/>
          </p:nvPr>
        </p:nvPicPr>
        <p:blipFill>
          <a:blip r:embed="rId2" cstate="print"/>
          <a:srcRect/>
          <a:stretch>
            <a:fillRect/>
          </a:stretch>
        </p:blipFill>
        <p:spPr bwMode="auto">
          <a:xfrm>
            <a:off x="990600" y="1447800"/>
            <a:ext cx="7084218" cy="47228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lamp.bmp"/>
          <p:cNvPicPr>
            <a:picLocks noChangeAspect="1"/>
          </p:cNvPicPr>
          <p:nvPr/>
        </p:nvPicPr>
        <p:blipFill>
          <a:blip r:embed="rId2" cstate="print"/>
          <a:stretch>
            <a:fillRect/>
          </a:stretch>
        </p:blipFill>
        <p:spPr>
          <a:xfrm>
            <a:off x="4265840" y="1143000"/>
            <a:ext cx="4316186" cy="4648200"/>
          </a:xfrm>
          <a:prstGeom prst="rect">
            <a:avLst/>
          </a:prstGeom>
        </p:spPr>
      </p:pic>
      <p:sp>
        <p:nvSpPr>
          <p:cNvPr id="2" name="Title 1"/>
          <p:cNvSpPr>
            <a:spLocks noGrp="1"/>
          </p:cNvSpPr>
          <p:nvPr>
            <p:ph type="title"/>
          </p:nvPr>
        </p:nvSpPr>
        <p:spPr/>
        <p:txBody>
          <a:bodyPr/>
          <a:lstStyle/>
          <a:p>
            <a:r>
              <a:rPr lang="en-US" dirty="0" smtClean="0"/>
              <a:t>Axiom 2 LOGIC </a:t>
            </a:r>
            <a:r>
              <a:rPr lang="en-US" dirty="0" smtClean="0"/>
              <a:t>of the included middle </a:t>
            </a:r>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solidFill>
                  <a:schemeClr val="accent2">
                    <a:lumMod val="75000"/>
                  </a:schemeClr>
                </a:solidFill>
              </a:rPr>
              <a:t>I use the metaphor of the lava lamp</a:t>
            </a:r>
            <a:r>
              <a:rPr lang="en-US" b="1" dirty="0" smtClean="0">
                <a:solidFill>
                  <a:schemeClr val="accent2">
                    <a:lumMod val="60000"/>
                    <a:lumOff val="40000"/>
                  </a:schemeClr>
                </a:solidFill>
              </a:rPr>
              <a:t>. </a:t>
            </a:r>
            <a:r>
              <a:rPr lang="en-US" dirty="0" smtClean="0"/>
              <a:t>The space between the academy and civil</a:t>
            </a:r>
          </a:p>
          <a:p>
            <a:pPr>
              <a:buNone/>
            </a:pPr>
            <a:r>
              <a:rPr lang="en-US" dirty="0" smtClean="0"/>
              <a:t>society is alive, dynamic,</a:t>
            </a:r>
          </a:p>
          <a:p>
            <a:pPr>
              <a:buNone/>
            </a:pPr>
            <a:r>
              <a:rPr lang="en-US" dirty="0" smtClean="0"/>
              <a:t>in flux, always moving – </a:t>
            </a:r>
          </a:p>
          <a:p>
            <a:pPr>
              <a:buNone/>
            </a:pPr>
            <a:r>
              <a:rPr lang="en-US" dirty="0" smtClean="0"/>
              <a:t>called the Fertile Middle Space</a:t>
            </a:r>
          </a:p>
          <a:p>
            <a:pPr>
              <a:buNone/>
            </a:pPr>
            <a:r>
              <a:rPr lang="en-US" dirty="0" smtClean="0"/>
              <a:t>(the </a:t>
            </a:r>
            <a:r>
              <a:rPr lang="en-US" u="sng" dirty="0" smtClean="0"/>
              <a:t>floor</a:t>
            </a:r>
            <a:r>
              <a:rPr lang="en-US" dirty="0" smtClean="0"/>
              <a:t> of the lava lamp).</a:t>
            </a:r>
          </a:p>
          <a:p>
            <a:pPr>
              <a:buNone/>
            </a:pPr>
            <a:r>
              <a:rPr lang="en-US" dirty="0" smtClean="0"/>
              <a:t>There IS a middle ground!</a:t>
            </a:r>
          </a:p>
          <a:p>
            <a:pPr>
              <a:buNone/>
            </a:pPr>
            <a:r>
              <a:rPr lang="en-US" b="1" i="1" dirty="0" smtClean="0">
                <a:solidFill>
                  <a:srgbClr val="7030A0"/>
                </a:solidFill>
              </a:rPr>
              <a:t>INCLUSIVE LOGIC</a:t>
            </a:r>
          </a:p>
          <a:p>
            <a:pPr>
              <a:buNone/>
            </a:pPr>
            <a:r>
              <a:rPr lang="en-US" b="1" i="1" dirty="0" smtClean="0">
                <a:solidFill>
                  <a:srgbClr val="7030A0"/>
                </a:solidFill>
              </a:rPr>
              <a:t>Complex, emergent problem solving of wicked problems happens in the lava lamp.</a:t>
            </a:r>
          </a:p>
          <a:p>
            <a:pPr>
              <a:buNone/>
            </a:pPr>
            <a:endParaRPr lang="en-US" b="1" i="1" dirty="0" smtClean="0">
              <a:solidFill>
                <a:srgbClr val="7030A0"/>
              </a:solidFill>
            </a:endParaRPr>
          </a:p>
          <a:p>
            <a:pPr>
              <a:buNone/>
            </a:pPr>
            <a:r>
              <a:rPr lang="en-US" b="1" i="1" dirty="0" smtClean="0">
                <a:solidFill>
                  <a:srgbClr val="7030A0"/>
                </a:solidFill>
              </a:rPr>
              <a:t>Everything is </a:t>
            </a:r>
            <a:r>
              <a:rPr lang="en-US" b="1" i="1" dirty="0" smtClean="0">
                <a:solidFill>
                  <a:schemeClr val="accent3">
                    <a:lumMod val="50000"/>
                  </a:schemeClr>
                </a:solidFill>
              </a:rPr>
              <a:t>in-formation</a:t>
            </a:r>
            <a:r>
              <a:rPr lang="en-US" b="1" i="1" dirty="0" smtClean="0">
                <a:solidFill>
                  <a:srgbClr val="7030A0"/>
                </a:solidFill>
              </a:rPr>
              <a:t> (including information)</a:t>
            </a:r>
            <a:endParaRPr lang="en-US" b="1" i="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Entering the fertile ground of the included </a:t>
            </a:r>
            <a:r>
              <a:rPr lang="en-CA" dirty="0" smtClean="0"/>
              <a:t>middle, crossing the zone of resistance to the fertile middle space</a:t>
            </a:r>
            <a:endParaRPr lang="en-CA" dirty="0"/>
          </a:p>
        </p:txBody>
      </p:sp>
      <p:pic>
        <p:nvPicPr>
          <p:cNvPr id="4" name="Content Placeholder 3" descr="lava lamp wiki.jpg"/>
          <p:cNvPicPr>
            <a:picLocks noGrp="1" noChangeAspect="1"/>
          </p:cNvPicPr>
          <p:nvPr>
            <p:ph sz="quarter" idx="1"/>
          </p:nvPr>
        </p:nvPicPr>
        <p:blipFill>
          <a:blip r:embed="rId2" cstate="print"/>
          <a:stretch>
            <a:fillRect/>
          </a:stretch>
        </p:blipFill>
        <p:spPr>
          <a:xfrm>
            <a:off x="3470940" y="1600200"/>
            <a:ext cx="2320260" cy="4873625"/>
          </a:xfrm>
        </p:spPr>
      </p:pic>
      <p:pic>
        <p:nvPicPr>
          <p:cNvPr id="6147" name="Picture 3"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a:off x="3048000" y="3657600"/>
            <a:ext cx="879653" cy="838505"/>
          </a:xfrm>
          <a:prstGeom prst="rect">
            <a:avLst/>
          </a:prstGeom>
          <a:noFill/>
        </p:spPr>
      </p:pic>
      <p:pic>
        <p:nvPicPr>
          <p:cNvPr id="6148" name="Picture 4"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rot="21328740" flipH="1">
            <a:off x="4911917" y="3458467"/>
            <a:ext cx="784065" cy="921956"/>
          </a:xfrm>
          <a:prstGeom prst="rect">
            <a:avLst/>
          </a:prstGeom>
          <a:noFill/>
        </p:spPr>
      </p:pic>
      <p:pic>
        <p:nvPicPr>
          <p:cNvPr id="6149" name="Picture 5"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rot="20165181">
            <a:off x="970392" y="5476298"/>
            <a:ext cx="879653" cy="838505"/>
          </a:xfrm>
          <a:prstGeom prst="rect">
            <a:avLst/>
          </a:prstGeom>
          <a:noFill/>
        </p:spPr>
      </p:pic>
      <p:pic>
        <p:nvPicPr>
          <p:cNvPr id="6150" name="Picture 6"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flipH="1">
            <a:off x="5867400" y="4648200"/>
            <a:ext cx="720547" cy="838505"/>
          </a:xfrm>
          <a:prstGeom prst="rect">
            <a:avLst/>
          </a:prstGeom>
          <a:noFill/>
        </p:spPr>
      </p:pic>
      <p:pic>
        <p:nvPicPr>
          <p:cNvPr id="6151" name="Picture 7"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a:off x="4132173" y="3009747"/>
            <a:ext cx="879653" cy="838505"/>
          </a:xfrm>
          <a:prstGeom prst="rect">
            <a:avLst/>
          </a:prstGeom>
          <a:noFill/>
        </p:spPr>
      </p:pic>
      <p:pic>
        <p:nvPicPr>
          <p:cNvPr id="6152" name="Picture 8"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a:off x="8077200" y="5715000"/>
            <a:ext cx="879653" cy="838505"/>
          </a:xfrm>
          <a:prstGeom prst="rect">
            <a:avLst/>
          </a:prstGeom>
          <a:noFill/>
        </p:spPr>
      </p:pic>
      <p:pic>
        <p:nvPicPr>
          <p:cNvPr id="6153" name="Picture 9" descr="C:\Users\Sue\AppData\Local\Microsoft\Windows\Temporary Internet Files\Content.IE5\42AGRYXO\MC900389162[1].wmf"/>
          <p:cNvPicPr>
            <a:picLocks noChangeAspect="1" noChangeArrowheads="1"/>
          </p:cNvPicPr>
          <p:nvPr/>
        </p:nvPicPr>
        <p:blipFill>
          <a:blip r:embed="rId3" cstate="print"/>
          <a:srcRect/>
          <a:stretch>
            <a:fillRect/>
          </a:stretch>
        </p:blipFill>
        <p:spPr bwMode="auto">
          <a:xfrm flipH="1">
            <a:off x="228600" y="1447800"/>
            <a:ext cx="990599" cy="838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12838"/>
          </a:xfrm>
        </p:spPr>
        <p:txBody>
          <a:bodyPr/>
          <a:lstStyle/>
          <a:p>
            <a:r>
              <a:rPr lang="en-US" dirty="0" smtClean="0"/>
              <a:t>  </a:t>
            </a:r>
            <a:endParaRPr lang="en-US" dirty="0"/>
          </a:p>
        </p:txBody>
      </p:sp>
      <p:sp>
        <p:nvSpPr>
          <p:cNvPr id="3" name="Content Placeholder 2"/>
          <p:cNvSpPr>
            <a:spLocks noGrp="1"/>
          </p:cNvSpPr>
          <p:nvPr>
            <p:ph sz="quarter" idx="1"/>
          </p:nvPr>
        </p:nvSpPr>
        <p:spPr>
          <a:xfrm>
            <a:off x="502920" y="530352"/>
            <a:ext cx="8183880" cy="5870448"/>
          </a:xfrm>
        </p:spPr>
        <p:txBody>
          <a:bodyPr>
            <a:normAutofit fontScale="92500" lnSpcReduction="10000"/>
          </a:bodyPr>
          <a:lstStyle/>
          <a:p>
            <a:pPr algn="ctr">
              <a:buNone/>
            </a:pPr>
            <a:r>
              <a:rPr lang="en-US" b="1" dirty="0" smtClean="0"/>
              <a:t>Axiom 3 – Knowledge </a:t>
            </a:r>
          </a:p>
          <a:p>
            <a:pPr algn="ctr">
              <a:buNone/>
            </a:pPr>
            <a:r>
              <a:rPr lang="en-US" b="1" dirty="0" smtClean="0"/>
              <a:t>is emergent and complex</a:t>
            </a:r>
          </a:p>
          <a:p>
            <a:pPr>
              <a:buNone/>
            </a:pPr>
            <a:r>
              <a:rPr lang="en-US" dirty="0" smtClean="0"/>
              <a:t>This is a different epistemology than that used in conventional science, which assumes that only knowledge that is generated using the scientific method is valid.</a:t>
            </a:r>
          </a:p>
          <a:p>
            <a:pPr>
              <a:buNone/>
            </a:pPr>
            <a:r>
              <a:rPr lang="en-US" dirty="0" smtClean="0"/>
              <a:t>	</a:t>
            </a:r>
            <a:r>
              <a:rPr lang="en-US" b="1" dirty="0" smtClean="0">
                <a:solidFill>
                  <a:schemeClr val="accent1">
                    <a:lumMod val="75000"/>
                  </a:schemeClr>
                </a:solidFill>
              </a:rPr>
              <a:t>TD knowledge </a:t>
            </a:r>
            <a:r>
              <a:rPr lang="en-US" dirty="0" smtClean="0"/>
              <a:t>is created by integration and cross-fertilization of insights from the </a:t>
            </a:r>
            <a:r>
              <a:rPr lang="en-US" i="1" dirty="0" smtClean="0"/>
              <a:t>many levels of reality</a:t>
            </a:r>
            <a:r>
              <a:rPr lang="en-US" dirty="0" smtClean="0"/>
              <a:t>, </a:t>
            </a:r>
          </a:p>
          <a:p>
            <a:pPr>
              <a:buNone/>
            </a:pPr>
            <a:r>
              <a:rPr lang="en-US" dirty="0" smtClean="0"/>
              <a:t>shared in the </a:t>
            </a:r>
            <a:r>
              <a:rPr lang="en-US" i="1" dirty="0" smtClean="0"/>
              <a:t>fertile middle </a:t>
            </a:r>
          </a:p>
          <a:p>
            <a:pPr>
              <a:buNone/>
            </a:pPr>
            <a:r>
              <a:rPr lang="en-US" i="1" dirty="0" smtClean="0"/>
              <a:t>space</a:t>
            </a:r>
            <a:r>
              <a:rPr lang="en-US" dirty="0" smtClean="0"/>
              <a:t> using </a:t>
            </a:r>
            <a:r>
              <a:rPr lang="en-US" i="1" dirty="0" smtClean="0"/>
              <a:t>inclusive logic.</a:t>
            </a:r>
          </a:p>
          <a:p>
            <a:pPr>
              <a:buNone/>
            </a:pPr>
            <a:endParaRPr lang="en-US" dirty="0" smtClean="0"/>
          </a:p>
          <a:p>
            <a:pPr>
              <a:buNone/>
            </a:pPr>
            <a:r>
              <a:rPr lang="en-US" dirty="0" smtClean="0"/>
              <a:t>I call this form of TD knowledge </a:t>
            </a:r>
          </a:p>
          <a:p>
            <a:pPr>
              <a:buNone/>
            </a:pPr>
            <a:r>
              <a:rPr lang="en-US" dirty="0" smtClean="0"/>
              <a:t>generation </a:t>
            </a:r>
            <a:r>
              <a:rPr lang="en-US" b="1" i="1" dirty="0" smtClean="0">
                <a:solidFill>
                  <a:srgbClr val="7030A0"/>
                </a:solidFill>
              </a:rPr>
              <a:t>the dance. </a:t>
            </a:r>
            <a:r>
              <a:rPr lang="en-US" i="1" dirty="0" smtClean="0"/>
              <a:t>When </a:t>
            </a:r>
          </a:p>
          <a:p>
            <a:pPr>
              <a:buNone/>
            </a:pPr>
            <a:r>
              <a:rPr lang="en-US" i="1" dirty="0" smtClean="0"/>
              <a:t>people bounce off each other, </a:t>
            </a:r>
          </a:p>
          <a:p>
            <a:pPr>
              <a:buNone/>
            </a:pPr>
            <a:r>
              <a:rPr lang="en-US" i="1" dirty="0" smtClean="0"/>
              <a:t>energy is created – </a:t>
            </a:r>
          </a:p>
          <a:p>
            <a:pPr>
              <a:buNone/>
            </a:pPr>
            <a:r>
              <a:rPr lang="en-US" b="1" i="1" dirty="0" smtClean="0">
                <a:solidFill>
                  <a:srgbClr val="7030A0"/>
                </a:solidFill>
              </a:rPr>
              <a:t>INTELLECTUAL FUSION!</a:t>
            </a:r>
            <a:endParaRPr lang="en-US" b="1" dirty="0"/>
          </a:p>
        </p:txBody>
      </p:sp>
      <p:pic>
        <p:nvPicPr>
          <p:cNvPr id="4" name="Picture 3" descr="dancing.jpg"/>
          <p:cNvPicPr>
            <a:picLocks noChangeAspect="1"/>
          </p:cNvPicPr>
          <p:nvPr/>
        </p:nvPicPr>
        <p:blipFill>
          <a:blip r:embed="rId2" cstate="print"/>
          <a:stretch>
            <a:fillRect/>
          </a:stretch>
        </p:blipFill>
        <p:spPr>
          <a:xfrm>
            <a:off x="5181600" y="3258949"/>
            <a:ext cx="3352800" cy="35990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notted problem.jpg"/>
          <p:cNvPicPr>
            <a:picLocks noChangeAspect="1"/>
          </p:cNvPicPr>
          <p:nvPr/>
        </p:nvPicPr>
        <p:blipFill>
          <a:blip r:embed="rId3" cstate="print"/>
          <a:stretch>
            <a:fillRect/>
          </a:stretch>
        </p:blipFill>
        <p:spPr>
          <a:xfrm>
            <a:off x="5562600" y="3886200"/>
            <a:ext cx="2857500" cy="2857500"/>
          </a:xfrm>
          <a:prstGeom prst="rect">
            <a:avLst/>
          </a:prstGeom>
        </p:spPr>
      </p:pic>
      <p:sp>
        <p:nvSpPr>
          <p:cNvPr id="2" name="Title 1"/>
          <p:cNvSpPr>
            <a:spLocks noGrp="1"/>
          </p:cNvSpPr>
          <p:nvPr>
            <p:ph type="title"/>
          </p:nvPr>
        </p:nvSpPr>
        <p:spPr/>
        <p:txBody>
          <a:bodyPr/>
          <a:lstStyle/>
          <a:p>
            <a:r>
              <a:rPr lang="en-US" dirty="0" smtClean="0"/>
              <a:t>Axiom 3 knowledge Con’t</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solidFill>
                  <a:schemeClr val="accent3">
                    <a:lumMod val="60000"/>
                    <a:lumOff val="40000"/>
                  </a:schemeClr>
                </a:solidFill>
              </a:rPr>
              <a:t>Remember those problems of humanity?</a:t>
            </a:r>
          </a:p>
          <a:p>
            <a:pPr>
              <a:buNone/>
            </a:pPr>
            <a:r>
              <a:rPr lang="en-US" dirty="0" smtClean="0"/>
              <a:t>They cannot be solved by one discipline or one sector of society alone. They are too </a:t>
            </a:r>
            <a:r>
              <a:rPr lang="en-US" b="1" i="1" dirty="0" smtClean="0">
                <a:solidFill>
                  <a:schemeClr val="accent1">
                    <a:lumMod val="75000"/>
                  </a:schemeClr>
                </a:solidFill>
              </a:rPr>
              <a:t>complex. </a:t>
            </a:r>
            <a:r>
              <a:rPr lang="en-US" b="1" i="1" dirty="0" smtClean="0"/>
              <a:t>TD </a:t>
            </a:r>
            <a:r>
              <a:rPr lang="en-US" dirty="0" smtClean="0"/>
              <a:t>deals with complex problems not complicated problems. Here’s an example. Poverty (resulting from uneven distribution of resources) is complicated because it is a </a:t>
            </a:r>
            <a:r>
              <a:rPr lang="en-US" b="1" dirty="0" smtClean="0">
                <a:solidFill>
                  <a:srgbClr val="002060"/>
                </a:solidFill>
              </a:rPr>
              <a:t>knotted, tangled, detailed </a:t>
            </a:r>
          </a:p>
          <a:p>
            <a:pPr>
              <a:buNone/>
            </a:pPr>
            <a:r>
              <a:rPr lang="en-US" b="1" dirty="0" smtClean="0">
                <a:solidFill>
                  <a:srgbClr val="002060"/>
                </a:solidFill>
              </a:rPr>
              <a:t>intricate issue </a:t>
            </a:r>
            <a:r>
              <a:rPr lang="en-US" dirty="0" smtClean="0"/>
              <a:t>comprising security,</a:t>
            </a:r>
          </a:p>
          <a:p>
            <a:pPr>
              <a:buNone/>
            </a:pPr>
            <a:r>
              <a:rPr lang="en-US" dirty="0" smtClean="0"/>
              <a:t> rights, responsibilities, justice </a:t>
            </a:r>
          </a:p>
          <a:p>
            <a:pPr>
              <a:buNone/>
            </a:pPr>
            <a:r>
              <a:rPr lang="en-US" dirty="0" smtClean="0"/>
              <a:t>and</a:t>
            </a:r>
            <a:r>
              <a:rPr lang="en-US" dirty="0" smtClean="0">
                <a:solidFill>
                  <a:schemeClr val="bg1"/>
                </a:solidFill>
              </a:rPr>
              <a:t> </a:t>
            </a:r>
            <a:r>
              <a:rPr lang="en-US" dirty="0" smtClean="0"/>
              <a:t>freedom. </a:t>
            </a:r>
            <a:endParaRPr lang="en-US" b="1"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Axiom 3 knowledge Con’t</a:t>
            </a:r>
            <a:endParaRPr lang="en-US" dirty="0"/>
          </a:p>
        </p:txBody>
      </p:sp>
      <p:sp>
        <p:nvSpPr>
          <p:cNvPr id="3" name="Content Placeholder 2"/>
          <p:cNvSpPr>
            <a:spLocks noGrp="1"/>
          </p:cNvSpPr>
          <p:nvPr>
            <p:ph sz="quarter" idx="1"/>
          </p:nvPr>
        </p:nvSpPr>
        <p:spPr>
          <a:xfrm>
            <a:off x="457200" y="1066800"/>
            <a:ext cx="7467600" cy="5407152"/>
          </a:xfrm>
        </p:spPr>
        <p:txBody>
          <a:bodyPr>
            <a:normAutofit fontScale="92500"/>
          </a:bodyPr>
          <a:lstStyle/>
          <a:p>
            <a:pPr>
              <a:buNone/>
            </a:pPr>
            <a:r>
              <a:rPr lang="en-US" dirty="0" smtClean="0"/>
              <a:t>When the TD axiom of knowledge is applied, the assumption is that poverty ALSO is a </a:t>
            </a:r>
            <a:r>
              <a:rPr lang="en-US" b="1" dirty="0" smtClean="0"/>
              <a:t>complex problem</a:t>
            </a:r>
            <a:r>
              <a:rPr lang="en-US" dirty="0" smtClean="0"/>
              <a:t>, meaning it has the additional property of </a:t>
            </a:r>
            <a:r>
              <a:rPr lang="en-US" b="1" i="1" dirty="0" smtClean="0">
                <a:solidFill>
                  <a:schemeClr val="accent3">
                    <a:lumMod val="60000"/>
                    <a:lumOff val="40000"/>
                  </a:schemeClr>
                </a:solidFill>
              </a:rPr>
              <a:t>emergence. </a:t>
            </a:r>
            <a:r>
              <a:rPr lang="en-US" dirty="0" smtClean="0"/>
              <a:t>It is one thing to untangle a complicated problem and quite another to weave the strings that emerged into a new whole, to gain a better understanding of the world. </a:t>
            </a:r>
          </a:p>
          <a:p>
            <a:pPr>
              <a:buNone/>
            </a:pPr>
            <a:r>
              <a:rPr lang="en-US" dirty="0" smtClean="0"/>
              <a:t>Emerge means to </a:t>
            </a:r>
            <a:r>
              <a:rPr lang="en-US" i="1" dirty="0" smtClean="0"/>
              <a:t>arise out of</a:t>
            </a:r>
            <a:r>
              <a:rPr lang="en-US" dirty="0" smtClean="0"/>
              <a:t>. What emerges? Novel qualities, properties, patterns, structures, relationships, in-formation and synergy… </a:t>
            </a:r>
            <a:r>
              <a:rPr lang="en-US" b="1" dirty="0" smtClean="0">
                <a:solidFill>
                  <a:srgbClr val="CC00CC"/>
                </a:solidFill>
              </a:rPr>
              <a:t>from the intellectual fusion</a:t>
            </a:r>
            <a:r>
              <a:rPr lang="en-US" dirty="0" smtClean="0"/>
              <a:t>. People were able to cross the </a:t>
            </a:r>
            <a:r>
              <a:rPr lang="en-US" i="1" dirty="0" smtClean="0"/>
              <a:t>hidden zone of resistance (the Hidden Third) </a:t>
            </a:r>
            <a:r>
              <a:rPr lang="en-US" dirty="0" smtClean="0"/>
              <a:t>between the </a:t>
            </a:r>
            <a:r>
              <a:rPr lang="en-US" i="1" dirty="0" smtClean="0"/>
              <a:t>multiple levels of realities</a:t>
            </a:r>
            <a:r>
              <a:rPr lang="en-US" dirty="0" smtClean="0"/>
              <a:t> and be open to other people’s world views and perspectives. There was a meeting of the minds, a </a:t>
            </a:r>
            <a:r>
              <a:rPr lang="en-US" i="1" dirty="0" smtClean="0"/>
              <a:t>flow of consciousness and of in-formation</a:t>
            </a:r>
            <a:r>
              <a:rPr lang="en-US" dirty="0" smtClean="0"/>
              <a:t>.</a:t>
            </a:r>
          </a:p>
        </p:txBody>
      </p:sp>
      <p:pic>
        <p:nvPicPr>
          <p:cNvPr id="4" name="Picture 3" descr="lava lamp.bmp"/>
          <p:cNvPicPr>
            <a:picLocks noChangeAspect="1"/>
          </p:cNvPicPr>
          <p:nvPr/>
        </p:nvPicPr>
        <p:blipFill>
          <a:blip r:embed="rId2" cstate="print"/>
          <a:stretch>
            <a:fillRect/>
          </a:stretch>
        </p:blipFill>
        <p:spPr>
          <a:xfrm>
            <a:off x="7375071" y="4953000"/>
            <a:ext cx="1768929"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3200400" y="5410200"/>
            <a:ext cx="2971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Axiom 3 knowledge Con’t</a:t>
            </a:r>
            <a:endParaRPr lang="en-US" dirty="0"/>
          </a:p>
        </p:txBody>
      </p:sp>
      <p:sp>
        <p:nvSpPr>
          <p:cNvPr id="3" name="Content Placeholder 2"/>
          <p:cNvSpPr>
            <a:spLocks noGrp="1"/>
          </p:cNvSpPr>
          <p:nvPr>
            <p:ph sz="quarter" idx="1"/>
          </p:nvPr>
        </p:nvSpPr>
        <p:spPr/>
        <p:txBody>
          <a:bodyPr>
            <a:normAutofit/>
          </a:bodyPr>
          <a:lstStyle/>
          <a:p>
            <a:pPr>
              <a:buNone/>
            </a:pPr>
            <a:r>
              <a:rPr lang="en-US" sz="2000" dirty="0" smtClean="0"/>
              <a:t>Engaging in TD knowledge generation by solving complex, wicked problems also assumes the issue is constantly changing as are the different people and their ideas (old and new) as they interact while untangling the knots and bringing new perspectives. Original perceptions about the problem (e.g., poverty) are left behind as a </a:t>
            </a:r>
            <a:r>
              <a:rPr lang="en-US" sz="2000" u="sng" dirty="0" smtClean="0"/>
              <a:t>new</a:t>
            </a:r>
            <a:r>
              <a:rPr lang="en-US" sz="2000" dirty="0" smtClean="0"/>
              <a:t> fabric or weave takes place. </a:t>
            </a:r>
            <a:r>
              <a:rPr lang="en-US" sz="2000" b="1" dirty="0" smtClean="0">
                <a:solidFill>
                  <a:schemeClr val="accent3">
                    <a:lumMod val="75000"/>
                  </a:schemeClr>
                </a:solidFill>
              </a:rPr>
              <a:t>EVERYTHING is in flux </a:t>
            </a:r>
            <a:r>
              <a:rPr lang="en-US" sz="2000" dirty="0" smtClean="0"/>
              <a:t>in the </a:t>
            </a:r>
            <a:r>
              <a:rPr lang="en-US" sz="2000" i="1" dirty="0" smtClean="0"/>
              <a:t>fertile middle space </a:t>
            </a:r>
            <a:r>
              <a:rPr lang="en-US" sz="2000" dirty="0" smtClean="0"/>
              <a:t>as people use </a:t>
            </a:r>
            <a:r>
              <a:rPr lang="en-US" sz="2000" i="1" dirty="0" smtClean="0"/>
              <a:t>inclusive logic </a:t>
            </a:r>
            <a:r>
              <a:rPr lang="en-US" sz="2000" dirty="0" smtClean="0"/>
              <a:t>to weave together insights from </a:t>
            </a:r>
            <a:r>
              <a:rPr lang="en-US" sz="2000" i="1" dirty="0" smtClean="0"/>
              <a:t>multiple levels of reality and differing perspectives and value premises</a:t>
            </a:r>
            <a:r>
              <a:rPr lang="en-US" sz="2000" dirty="0" smtClean="0"/>
              <a:t>. Have to respect new notions of order and chaos (see next) </a:t>
            </a:r>
            <a:endParaRPr lang="en-US" sz="2000" dirty="0"/>
          </a:p>
        </p:txBody>
      </p:sp>
      <p:pic>
        <p:nvPicPr>
          <p:cNvPr id="4" name="Picture 3" descr="tapestry.jpg"/>
          <p:cNvPicPr>
            <a:picLocks noChangeAspect="1"/>
          </p:cNvPicPr>
          <p:nvPr/>
        </p:nvPicPr>
        <p:blipFill>
          <a:blip r:embed="rId2" cstate="print"/>
          <a:stretch>
            <a:fillRect/>
          </a:stretch>
        </p:blipFill>
        <p:spPr>
          <a:xfrm>
            <a:off x="3810000" y="4876800"/>
            <a:ext cx="1792223" cy="1828799"/>
          </a:xfrm>
          <a:prstGeom prst="rect">
            <a:avLst/>
          </a:prstGeom>
        </p:spPr>
      </p:pic>
      <p:pic>
        <p:nvPicPr>
          <p:cNvPr id="5" name="Picture 4" descr="knotted problem.jpg"/>
          <p:cNvPicPr>
            <a:picLocks noChangeAspect="1"/>
          </p:cNvPicPr>
          <p:nvPr/>
        </p:nvPicPr>
        <p:blipFill>
          <a:blip r:embed="rId3" cstate="print"/>
          <a:stretch>
            <a:fillRect/>
          </a:stretch>
        </p:blipFill>
        <p:spPr>
          <a:xfrm>
            <a:off x="1143000" y="4953000"/>
            <a:ext cx="1752600" cy="1752600"/>
          </a:xfrm>
          <a:prstGeom prst="rect">
            <a:avLst/>
          </a:prstGeom>
        </p:spPr>
      </p:pic>
      <p:pic>
        <p:nvPicPr>
          <p:cNvPr id="7" name="Picture 6" descr="knotted problem.jpg"/>
          <p:cNvPicPr>
            <a:picLocks noChangeAspect="1"/>
          </p:cNvPicPr>
          <p:nvPr/>
        </p:nvPicPr>
        <p:blipFill>
          <a:blip r:embed="rId3" cstate="print"/>
          <a:stretch>
            <a:fillRect/>
          </a:stretch>
        </p:blipFill>
        <p:spPr>
          <a:xfrm>
            <a:off x="6248400" y="4876800"/>
            <a:ext cx="1752600" cy="1752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os_theory.jpg"/>
          <p:cNvPicPr>
            <a:picLocks noChangeAspect="1"/>
          </p:cNvPicPr>
          <p:nvPr/>
        </p:nvPicPr>
        <p:blipFill>
          <a:blip r:embed="rId2" cstate="print"/>
          <a:stretch>
            <a:fillRect/>
          </a:stretch>
        </p:blipFill>
        <p:spPr>
          <a:xfrm>
            <a:off x="4953000" y="2667000"/>
            <a:ext cx="4019550" cy="4019550"/>
          </a:xfrm>
          <a:prstGeom prst="rect">
            <a:avLst/>
          </a:prstGeom>
        </p:spPr>
      </p:pic>
      <p:sp>
        <p:nvSpPr>
          <p:cNvPr id="2" name="Title 1"/>
          <p:cNvSpPr>
            <a:spLocks noGrp="1"/>
          </p:cNvSpPr>
          <p:nvPr>
            <p:ph type="title"/>
          </p:nvPr>
        </p:nvSpPr>
        <p:spPr/>
        <p:txBody>
          <a:bodyPr/>
          <a:lstStyle/>
          <a:p>
            <a:r>
              <a:rPr lang="en-US" dirty="0" smtClean="0"/>
              <a:t>Axiom 3 knowledge Con’t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 TD methodology of creating knowledge assumes that chaos is a necessary place for people to live because </a:t>
            </a:r>
            <a:r>
              <a:rPr lang="en-US" b="1" dirty="0" smtClean="0"/>
              <a:t>order comes from chaos</a:t>
            </a:r>
            <a:r>
              <a:rPr lang="en-US" dirty="0" smtClean="0"/>
              <a:t>. New insights appear in this chaotic state – in this </a:t>
            </a:r>
            <a:r>
              <a:rPr lang="en-US" b="1" dirty="0" smtClean="0"/>
              <a:t>vacuum</a:t>
            </a:r>
            <a:r>
              <a:rPr lang="en-US" dirty="0" smtClean="0"/>
              <a:t>. Also, people are </a:t>
            </a:r>
            <a:r>
              <a:rPr lang="en-US" b="1" dirty="0" smtClean="0"/>
              <a:t>self-organizing</a:t>
            </a:r>
            <a:r>
              <a:rPr lang="en-US" dirty="0" smtClean="0"/>
              <a:t> – they are capable of creating an inner core from which they gain stability as a world citizen.</a:t>
            </a:r>
          </a:p>
          <a:p>
            <a:pPr>
              <a:buNone/>
            </a:pPr>
            <a:r>
              <a:rPr lang="en-US" dirty="0" smtClean="0"/>
              <a:t>People no longer feel compelled to maintain the status quo. New respect for emergent </a:t>
            </a:r>
            <a:r>
              <a:rPr lang="en-US" dirty="0" smtClean="0"/>
              <a:t>tensions instead of trying to keep things in balance.</a:t>
            </a:r>
            <a:endParaRPr lang="en-US" dirty="0" smtClean="0"/>
          </a:p>
          <a:p>
            <a:pPr>
              <a:buNone/>
            </a:pPr>
            <a:endParaRPr lang="en-US" dirty="0" smtClean="0"/>
          </a:p>
          <a:p>
            <a:pPr>
              <a:buNone/>
            </a:pPr>
            <a:r>
              <a:rPr lang="en-US" b="1" dirty="0" smtClean="0">
                <a:solidFill>
                  <a:srgbClr val="CC00CC"/>
                </a:solidFill>
              </a:rPr>
              <a:t>Order Emerging from Within Chaos</a:t>
            </a:r>
          </a:p>
        </p:txBody>
      </p:sp>
      <p:sp>
        <p:nvSpPr>
          <p:cNvPr id="5" name="Right Arrow 4"/>
          <p:cNvSpPr/>
          <p:nvPr/>
        </p:nvSpPr>
        <p:spPr>
          <a:xfrm>
            <a:off x="1447800" y="5410200"/>
            <a:ext cx="2286000" cy="228600"/>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3">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lamp bubbles.jpg"/>
          <p:cNvPicPr>
            <a:picLocks noChangeAspect="1"/>
          </p:cNvPicPr>
          <p:nvPr/>
        </p:nvPicPr>
        <p:blipFill>
          <a:blip r:embed="rId2" cstate="print"/>
          <a:stretch>
            <a:fillRect/>
          </a:stretch>
        </p:blipFill>
        <p:spPr>
          <a:xfrm>
            <a:off x="6553200" y="3810000"/>
            <a:ext cx="2171700" cy="2895600"/>
          </a:xfrm>
          <a:prstGeom prst="rect">
            <a:avLst/>
          </a:prstGeom>
        </p:spPr>
      </p:pic>
      <p:sp>
        <p:nvSpPr>
          <p:cNvPr id="2" name="Title 1"/>
          <p:cNvSpPr>
            <a:spLocks noGrp="1"/>
          </p:cNvSpPr>
          <p:nvPr>
            <p:ph type="title"/>
          </p:nvPr>
        </p:nvSpPr>
        <p:spPr/>
        <p:txBody>
          <a:bodyPr/>
          <a:lstStyle/>
          <a:p>
            <a:r>
              <a:rPr lang="en-US" dirty="0" smtClean="0"/>
              <a:t>Axiom 3 knowledge (</a:t>
            </a:r>
            <a:r>
              <a:rPr lang="en-US" dirty="0" err="1" smtClean="0"/>
              <a:t>Fini</a:t>
            </a:r>
            <a:r>
              <a:rPr lang="en-US" dirty="0" smtClean="0"/>
              <a: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 TD knowledge necessary to solve the </a:t>
            </a:r>
            <a:r>
              <a:rPr lang="en-US" dirty="0" smtClean="0"/>
              <a:t>complex, emergent, wicked problems </a:t>
            </a:r>
            <a:r>
              <a:rPr lang="en-US" dirty="0" smtClean="0"/>
              <a:t>of humanity is </a:t>
            </a:r>
            <a:r>
              <a:rPr lang="en-US" b="1" dirty="0" smtClean="0">
                <a:solidFill>
                  <a:srgbClr val="0070C0"/>
                </a:solidFill>
              </a:rPr>
              <a:t>ALIVE </a:t>
            </a:r>
            <a:r>
              <a:rPr lang="en-US" dirty="0" smtClean="0"/>
              <a:t>because the problems the knowledge addresses are alive, emerging from our life world. The knowledge created together (</a:t>
            </a:r>
            <a:r>
              <a:rPr lang="en-US" i="1" dirty="0" smtClean="0"/>
              <a:t>in the lava lamp</a:t>
            </a:r>
            <a:r>
              <a:rPr lang="en-US" dirty="0" smtClean="0"/>
              <a:t>) becomes part of everyone involved because once it is created, it falls back down on everyone </a:t>
            </a:r>
            <a:endParaRPr lang="en-US" dirty="0" smtClean="0"/>
          </a:p>
          <a:p>
            <a:pPr>
              <a:buNone/>
            </a:pPr>
            <a:r>
              <a:rPr lang="en-US" dirty="0" smtClean="0"/>
              <a:t>	in </a:t>
            </a:r>
            <a:r>
              <a:rPr lang="en-US" dirty="0" smtClean="0"/>
              <a:t>the </a:t>
            </a:r>
            <a:r>
              <a:rPr lang="en-US" dirty="0" smtClean="0"/>
              <a:t>TD dance </a:t>
            </a:r>
            <a:r>
              <a:rPr lang="en-US" dirty="0" smtClean="0"/>
              <a:t>and becomes part </a:t>
            </a:r>
            <a:r>
              <a:rPr lang="en-US" dirty="0" smtClean="0"/>
              <a:t>of </a:t>
            </a:r>
            <a:r>
              <a:rPr lang="en-US" dirty="0" smtClean="0"/>
              <a:t>them: </a:t>
            </a:r>
          </a:p>
          <a:p>
            <a:pPr>
              <a:buNone/>
            </a:pPr>
            <a:endParaRPr lang="en-US" dirty="0" smtClean="0"/>
          </a:p>
          <a:p>
            <a:pPr>
              <a:buNone/>
            </a:pPr>
            <a:r>
              <a:rPr lang="en-US" sz="3600" b="1" dirty="0" smtClean="0">
                <a:solidFill>
                  <a:schemeClr val="accent2">
                    <a:lumMod val="75000"/>
                  </a:schemeClr>
                </a:solidFill>
              </a:rPr>
              <a:t>Embodied knowledge!!</a:t>
            </a:r>
            <a:endParaRPr lang="en-US" sz="3600" b="1" dirty="0">
              <a:solidFill>
                <a:schemeClr val="accent2">
                  <a:lumMod val="75000"/>
                </a:schemeClr>
              </a:solidFill>
            </a:endParaRPr>
          </a:p>
        </p:txBody>
      </p:sp>
      <p:pic>
        <p:nvPicPr>
          <p:cNvPr id="4098" name="Picture 2" descr="C:\Users\Sue\AppData\Local\Microsoft\Windows\Temporary Internet Files\Content.IE5\0AN3RNU3\MP900411828[1].jpg"/>
          <p:cNvPicPr>
            <a:picLocks noChangeAspect="1" noChangeArrowheads="1"/>
          </p:cNvPicPr>
          <p:nvPr/>
        </p:nvPicPr>
        <p:blipFill>
          <a:blip r:embed="rId3" cstate="print"/>
          <a:srcRect/>
          <a:stretch>
            <a:fillRect/>
          </a:stretch>
        </p:blipFill>
        <p:spPr bwMode="auto">
          <a:xfrm>
            <a:off x="7315200" y="5562600"/>
            <a:ext cx="819002" cy="6971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woven Network.jpg"/>
          <p:cNvPicPr>
            <a:picLocks noChangeAspect="1"/>
          </p:cNvPicPr>
          <p:nvPr/>
        </p:nvPicPr>
        <p:blipFill>
          <a:blip r:embed="rId2" cstate="print"/>
          <a:stretch>
            <a:fillRect/>
          </a:stretch>
        </p:blipFill>
        <p:spPr>
          <a:xfrm>
            <a:off x="5638800" y="5257800"/>
            <a:ext cx="2586990" cy="1397262"/>
          </a:xfrm>
          <a:prstGeom prst="rect">
            <a:avLst/>
          </a:prstGeom>
        </p:spPr>
      </p:pic>
      <p:sp>
        <p:nvSpPr>
          <p:cNvPr id="3" name="Content Placeholder 2"/>
          <p:cNvSpPr>
            <a:spLocks noGrp="1"/>
          </p:cNvSpPr>
          <p:nvPr>
            <p:ph sz="quarter" idx="1"/>
          </p:nvPr>
        </p:nvSpPr>
        <p:spPr>
          <a:xfrm>
            <a:off x="533400" y="381000"/>
            <a:ext cx="8107680" cy="5638800"/>
          </a:xfrm>
        </p:spPr>
        <p:txBody>
          <a:bodyPr>
            <a:normAutofit fontScale="92500" lnSpcReduction="20000"/>
          </a:bodyPr>
          <a:lstStyle/>
          <a:p>
            <a:pPr algn="ctr">
              <a:buNone/>
            </a:pPr>
            <a:r>
              <a:rPr lang="en-US" b="1" dirty="0" smtClean="0"/>
              <a:t>Axiom 4 Axiology: </a:t>
            </a:r>
          </a:p>
          <a:p>
            <a:pPr algn="ctr">
              <a:buNone/>
            </a:pPr>
            <a:r>
              <a:rPr lang="en-US" b="1" dirty="0" smtClean="0"/>
              <a:t>Integral Values Constellation</a:t>
            </a:r>
          </a:p>
          <a:p>
            <a:pPr>
              <a:buNone/>
            </a:pPr>
            <a:r>
              <a:rPr lang="en-US" b="1" dirty="0" smtClean="0"/>
              <a:t> T</a:t>
            </a:r>
            <a:r>
              <a:rPr lang="en-US" dirty="0" smtClean="0"/>
              <a:t>he world is facing a </a:t>
            </a:r>
            <a:r>
              <a:rPr lang="en-US" dirty="0" err="1" smtClean="0"/>
              <a:t>polycrisis</a:t>
            </a:r>
            <a:r>
              <a:rPr lang="en-US" dirty="0" smtClean="0"/>
              <a:t>, a situation where there is no one, single big problem - only a series of overlapping, interconnected, </a:t>
            </a:r>
            <a:r>
              <a:rPr lang="en-US" dirty="0" smtClean="0"/>
              <a:t>complex, emergent and wicked problems</a:t>
            </a:r>
            <a:r>
              <a:rPr lang="en-US" dirty="0" smtClean="0"/>
              <a:t>. </a:t>
            </a:r>
          </a:p>
          <a:p>
            <a:pPr>
              <a:buNone/>
            </a:pPr>
            <a:endParaRPr lang="en-US" dirty="0" smtClean="0"/>
          </a:p>
          <a:p>
            <a:pPr>
              <a:buNone/>
            </a:pPr>
            <a:r>
              <a:rPr lang="en-US" dirty="0" smtClean="0"/>
              <a:t>This </a:t>
            </a:r>
            <a:r>
              <a:rPr lang="en-US" b="1" dirty="0" smtClean="0"/>
              <a:t>complexity</a:t>
            </a:r>
            <a:r>
              <a:rPr lang="en-US" dirty="0" smtClean="0"/>
              <a:t> infers </a:t>
            </a:r>
            <a:r>
              <a:rPr lang="en-US" dirty="0" smtClean="0"/>
              <a:t>the </a:t>
            </a:r>
            <a:r>
              <a:rPr lang="en-US" dirty="0" smtClean="0"/>
              <a:t>need for more than a single expert’s solution </a:t>
            </a:r>
            <a:r>
              <a:rPr lang="en-US" dirty="0" smtClean="0"/>
              <a:t>(it warrants </a:t>
            </a:r>
            <a:r>
              <a:rPr lang="en-US" b="1" dirty="0" smtClean="0"/>
              <a:t>multiple </a:t>
            </a:r>
            <a:r>
              <a:rPr lang="en-US" b="1" dirty="0" smtClean="0"/>
              <a:t>levels of reality, points of view, ways of knowing, </a:t>
            </a:r>
            <a:r>
              <a:rPr lang="en-US" b="1" dirty="0" smtClean="0"/>
              <a:t>diverse </a:t>
            </a:r>
            <a:r>
              <a:rPr lang="en-US" b="1" dirty="0" smtClean="0"/>
              <a:t>logics</a:t>
            </a:r>
            <a:r>
              <a:rPr lang="en-US" dirty="0" smtClean="0"/>
              <a:t>). </a:t>
            </a:r>
          </a:p>
          <a:p>
            <a:pPr>
              <a:buNone/>
            </a:pPr>
            <a:endParaRPr lang="en-US" dirty="0" smtClean="0"/>
          </a:p>
          <a:p>
            <a:pPr>
              <a:buNone/>
            </a:pPr>
            <a:r>
              <a:rPr lang="en-US" dirty="0" smtClean="0"/>
              <a:t>Interactions amongst multiple actors, as they problem solve a </a:t>
            </a:r>
            <a:r>
              <a:rPr lang="en-US" dirty="0" err="1" smtClean="0"/>
              <a:t>polycrisis</a:t>
            </a:r>
            <a:r>
              <a:rPr lang="en-US" dirty="0" smtClean="0"/>
              <a:t>, will give rise to value conflicts and contradictions. Whether the power people generate as they work together in the </a:t>
            </a:r>
            <a:r>
              <a:rPr lang="en-US" b="1" dirty="0" smtClean="0"/>
              <a:t>fertile middle space using inclusive logic </a:t>
            </a:r>
            <a:r>
              <a:rPr lang="en-US" dirty="0" smtClean="0"/>
              <a:t>to solve </a:t>
            </a:r>
            <a:r>
              <a:rPr lang="en-US" b="1" dirty="0" smtClean="0"/>
              <a:t>complex, emergent problems </a:t>
            </a:r>
            <a:r>
              <a:rPr lang="en-US" dirty="0" smtClean="0"/>
              <a:t>is negative or positive depends upon the nature of the </a:t>
            </a:r>
            <a:r>
              <a:rPr lang="en-US" dirty="0" smtClean="0"/>
              <a:t>TD relationships</a:t>
            </a:r>
            <a:r>
              <a:rPr lang="en-US" dirty="0" smtClean="0"/>
              <a:t>. </a:t>
            </a:r>
          </a:p>
          <a:p>
            <a:pPr>
              <a:buNone/>
            </a:pPr>
            <a:endParaRPr lang="en-US" b="1" dirty="0" smtClean="0">
              <a:solidFill>
                <a:schemeClr val="accent2">
                  <a:lumMod val="75000"/>
                </a:schemeClr>
              </a:solidFill>
            </a:endParaRPr>
          </a:p>
          <a:p>
            <a:pPr>
              <a:buNone/>
            </a:pPr>
            <a:r>
              <a:rPr lang="en-US" b="1" dirty="0" smtClean="0">
                <a:solidFill>
                  <a:schemeClr val="accent2">
                    <a:lumMod val="75000"/>
                  </a:schemeClr>
                </a:solidFill>
              </a:rPr>
              <a:t>That, in turn, is predicated on values. </a:t>
            </a:r>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457200" y="609600"/>
            <a:ext cx="7467600" cy="5864352"/>
          </a:xfrm>
        </p:spPr>
        <p:txBody>
          <a:bodyPr>
            <a:normAutofit lnSpcReduction="10000"/>
          </a:bodyPr>
          <a:lstStyle/>
          <a:p>
            <a:pPr>
              <a:buNone/>
            </a:pPr>
            <a:r>
              <a:rPr lang="en-US" b="1" dirty="0" smtClean="0">
                <a:solidFill>
                  <a:schemeClr val="accent1">
                    <a:lumMod val="50000"/>
                  </a:schemeClr>
                </a:solidFill>
              </a:rPr>
              <a:t>Prevailing methodological approaches to conducting research include empirical, interpretive and critical (with reference to post-modernism, post structuralism, positivistic and post-positivistic, qualitative and quantitative</a:t>
            </a:r>
            <a:r>
              <a:rPr lang="en-US" b="1" dirty="0" smtClean="0">
                <a:solidFill>
                  <a:schemeClr val="accent1">
                    <a:lumMod val="50000"/>
                  </a:schemeClr>
                </a:solidFill>
              </a:rPr>
              <a:t>)… .</a:t>
            </a:r>
            <a:endParaRPr lang="en-US" b="1" dirty="0" smtClean="0">
              <a:solidFill>
                <a:schemeClr val="accent1">
                  <a:lumMod val="50000"/>
                </a:schemeClr>
              </a:solidFill>
            </a:endParaRPr>
          </a:p>
          <a:p>
            <a:pPr>
              <a:buNone/>
            </a:pPr>
            <a:r>
              <a:rPr lang="en-US" dirty="0" smtClean="0">
                <a:solidFill>
                  <a:schemeClr val="accent1">
                    <a:lumMod val="50000"/>
                  </a:schemeClr>
                </a:solidFill>
              </a:rPr>
              <a:t> </a:t>
            </a:r>
            <a:r>
              <a:rPr lang="en-US" b="1" dirty="0" smtClean="0">
                <a:solidFill>
                  <a:schemeClr val="accent1">
                    <a:lumMod val="50000"/>
                  </a:schemeClr>
                </a:solidFill>
              </a:rPr>
              <a:t>To address the emergent, complex, wicked problems of the world, we need a new methodology </a:t>
            </a:r>
            <a:r>
              <a:rPr lang="en-US" b="1" dirty="0" smtClean="0">
                <a:solidFill>
                  <a:schemeClr val="accent1">
                    <a:lumMod val="50000"/>
                  </a:schemeClr>
                </a:solidFill>
              </a:rPr>
              <a:t>to </a:t>
            </a:r>
            <a:r>
              <a:rPr lang="en-US" b="1" dirty="0" smtClean="0">
                <a:solidFill>
                  <a:schemeClr val="accent1">
                    <a:lumMod val="50000"/>
                  </a:schemeClr>
                </a:solidFill>
              </a:rPr>
              <a:t>generate </a:t>
            </a:r>
            <a:r>
              <a:rPr lang="en-US" b="1" dirty="0" smtClean="0">
                <a:solidFill>
                  <a:schemeClr val="accent1">
                    <a:lumMod val="50000"/>
                  </a:schemeClr>
                </a:solidFill>
              </a:rPr>
              <a:t>a new kind of knowledge</a:t>
            </a:r>
            <a:r>
              <a:rPr lang="en-US" b="1" dirty="0" smtClean="0">
                <a:solidFill>
                  <a:schemeClr val="accent1">
                    <a:lumMod val="50000"/>
                  </a:schemeClr>
                </a:solidFill>
              </a:rPr>
              <a:t>:</a:t>
            </a:r>
          </a:p>
          <a:p>
            <a:pPr>
              <a:buNone/>
            </a:pPr>
            <a:endParaRPr lang="en-US" dirty="0" smtClean="0"/>
          </a:p>
          <a:p>
            <a:pPr marL="514350" indent="-514350">
              <a:buAutoNum type="arabicPeriod"/>
            </a:pPr>
            <a:r>
              <a:rPr lang="en-US" dirty="0" smtClean="0"/>
              <a:t>What counts as </a:t>
            </a:r>
            <a:r>
              <a:rPr lang="en-US" b="1" dirty="0" smtClean="0"/>
              <a:t>knowledge</a:t>
            </a:r>
            <a:r>
              <a:rPr lang="en-US" dirty="0" smtClean="0"/>
              <a:t> (epistemology)</a:t>
            </a:r>
          </a:p>
          <a:p>
            <a:pPr marL="514350" indent="-514350">
              <a:buAutoNum type="arabicPeriod"/>
            </a:pPr>
            <a:r>
              <a:rPr lang="en-US" dirty="0" smtClean="0"/>
              <a:t>What counts as </a:t>
            </a:r>
            <a:r>
              <a:rPr lang="en-US" b="1" dirty="0" smtClean="0"/>
              <a:t>reality, feeling, existence</a:t>
            </a:r>
            <a:r>
              <a:rPr lang="en-US" dirty="0" smtClean="0"/>
              <a:t> (ontology)</a:t>
            </a:r>
          </a:p>
          <a:p>
            <a:pPr marL="514350" indent="-514350">
              <a:buAutoNum type="arabicPeriod"/>
            </a:pPr>
            <a:r>
              <a:rPr lang="en-US" dirty="0" smtClean="0"/>
              <a:t>What counts as </a:t>
            </a:r>
            <a:r>
              <a:rPr lang="en-US" b="1" dirty="0" smtClean="0"/>
              <a:t>logic</a:t>
            </a:r>
          </a:p>
          <a:p>
            <a:pPr marL="514350" indent="-514350">
              <a:buAutoNum type="arabicPeriod"/>
            </a:pPr>
            <a:r>
              <a:rPr lang="en-US" dirty="0" smtClean="0"/>
              <a:t>The role of </a:t>
            </a:r>
            <a:r>
              <a:rPr lang="en-US" b="1" dirty="0" smtClean="0"/>
              <a:t>values, norms and ethics</a:t>
            </a:r>
            <a:r>
              <a:rPr lang="en-US" dirty="0" smtClean="0"/>
              <a:t> (axiology)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 4 integral values </a:t>
            </a:r>
            <a:r>
              <a:rPr lang="en-US" dirty="0" smtClean="0"/>
              <a:t>constellation</a:t>
            </a:r>
            <a:endParaRPr lang="en-US" dirty="0"/>
          </a:p>
        </p:txBody>
      </p:sp>
      <p:sp>
        <p:nvSpPr>
          <p:cNvPr id="3" name="Content Placeholder 2"/>
          <p:cNvSpPr>
            <a:spLocks noGrp="1"/>
          </p:cNvSpPr>
          <p:nvPr>
            <p:ph sz="quarter" idx="1"/>
          </p:nvPr>
        </p:nvSpPr>
        <p:spPr>
          <a:xfrm>
            <a:off x="457200" y="1600200"/>
            <a:ext cx="7696200" cy="4873752"/>
          </a:xfrm>
        </p:spPr>
        <p:txBody>
          <a:bodyPr>
            <a:normAutofit/>
          </a:bodyPr>
          <a:lstStyle/>
          <a:p>
            <a:r>
              <a:rPr lang="en-US" dirty="0" smtClean="0"/>
              <a:t> in order to develop necessary tolerance of different viewpoints so we can stay engaged in conversations about the </a:t>
            </a:r>
            <a:r>
              <a:rPr lang="en-US" dirty="0" smtClean="0"/>
              <a:t>complex, wicked </a:t>
            </a:r>
            <a:r>
              <a:rPr lang="en-US" dirty="0" smtClean="0"/>
              <a:t>problems shaping the human condition, </a:t>
            </a:r>
            <a:r>
              <a:rPr lang="en-US" b="1" dirty="0" smtClean="0"/>
              <a:t>we have to </a:t>
            </a:r>
            <a:r>
              <a:rPr lang="en-US" b="1" dirty="0" smtClean="0"/>
              <a:t>respect, manage and lead values</a:t>
            </a:r>
            <a:endParaRPr lang="en-US" b="1" dirty="0" smtClean="0"/>
          </a:p>
          <a:p>
            <a:r>
              <a:rPr lang="en-US" dirty="0" smtClean="0"/>
              <a:t>values are often the missing link in providing strategic solutions to key, global issues that are informed by a </a:t>
            </a:r>
            <a:r>
              <a:rPr lang="en-US" b="1" dirty="0" smtClean="0"/>
              <a:t>collage of differing worldviews </a:t>
            </a:r>
            <a:r>
              <a:rPr lang="en-US" dirty="0" smtClean="0"/>
              <a:t>held by individuals, cultures, nations and regional and international groups.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gration puzzle pieces.jpg"/>
          <p:cNvPicPr>
            <a:picLocks noChangeAspect="1"/>
          </p:cNvPicPr>
          <p:nvPr/>
        </p:nvPicPr>
        <p:blipFill>
          <a:blip r:embed="rId2" cstate="print"/>
          <a:stretch>
            <a:fillRect/>
          </a:stretch>
        </p:blipFill>
        <p:spPr>
          <a:xfrm>
            <a:off x="2501900" y="152400"/>
            <a:ext cx="6642100" cy="4406900"/>
          </a:xfrm>
          <a:prstGeom prst="rect">
            <a:avLst/>
          </a:prstGeom>
        </p:spPr>
      </p:pic>
      <p:sp>
        <p:nvSpPr>
          <p:cNvPr id="2" name="Title 1"/>
          <p:cNvSpPr>
            <a:spLocks noGrp="1"/>
          </p:cNvSpPr>
          <p:nvPr>
            <p:ph type="title"/>
          </p:nvPr>
        </p:nvSpPr>
        <p:spPr/>
        <p:txBody>
          <a:bodyPr/>
          <a:lstStyle/>
          <a:p>
            <a:r>
              <a:rPr lang="en-CA" dirty="0" smtClean="0"/>
              <a:t>Values integration</a:t>
            </a:r>
            <a:endParaRPr lang="en-CA" dirty="0"/>
          </a:p>
        </p:txBody>
      </p:sp>
      <p:sp>
        <p:nvSpPr>
          <p:cNvPr id="3" name="Content Placeholder 2"/>
          <p:cNvSpPr>
            <a:spLocks noGrp="1"/>
          </p:cNvSpPr>
          <p:nvPr>
            <p:ph sz="quarter" idx="1"/>
          </p:nvPr>
        </p:nvSpPr>
        <p:spPr>
          <a:xfrm>
            <a:off x="457200" y="2057400"/>
            <a:ext cx="7848600" cy="4416552"/>
          </a:xfrm>
        </p:spPr>
        <p:txBody>
          <a:bodyPr>
            <a:normAutofit fontScale="92500" lnSpcReduction="20000"/>
          </a:bodyPr>
          <a:lstStyle/>
          <a:p>
            <a:r>
              <a:rPr lang="en-US" sz="3200" dirty="0" smtClean="0"/>
              <a:t>The transdisciplinary dialogue, by its very nature, will witness the </a:t>
            </a:r>
            <a:r>
              <a:rPr lang="en-US" sz="3200" b="1" dirty="0" smtClean="0"/>
              <a:t>inescapable value loading </a:t>
            </a:r>
            <a:r>
              <a:rPr lang="en-US" sz="3200" dirty="0" smtClean="0"/>
              <a:t>of every inference and every opinion. Every line of conversation will face a potential clash of values, ethics and morals. </a:t>
            </a:r>
            <a:endParaRPr lang="en-US" sz="3200" dirty="0" smtClean="0"/>
          </a:p>
          <a:p>
            <a:r>
              <a:rPr lang="en-US" sz="3200" dirty="0" smtClean="0"/>
              <a:t>Problem </a:t>
            </a:r>
            <a:r>
              <a:rPr lang="en-US" sz="3200" dirty="0" smtClean="0"/>
              <a:t>solvers especially need to reconcile the different sorts of knowledge characteristic of the disciplines in the academy with the involvement of civil society/citizens. </a:t>
            </a:r>
          </a:p>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Axiom 4 integral values constellations</a:t>
            </a:r>
            <a:br>
              <a:rPr lang="en-US" dirty="0" smtClean="0"/>
            </a:br>
            <a:r>
              <a:rPr lang="en-US" dirty="0" smtClean="0"/>
              <a:t>in order to problem solve (also axiom 1, levels of reality – </a:t>
            </a:r>
            <a:r>
              <a:rPr lang="en-US" i="1" dirty="0" smtClean="0"/>
              <a:t>the meeting of the minds</a:t>
            </a:r>
            <a:r>
              <a:rPr lang="en-US" dirty="0" smtClean="0"/>
              <a:t>)</a:t>
            </a:r>
            <a:endParaRPr lang="en-US" dirty="0"/>
          </a:p>
        </p:txBody>
      </p:sp>
      <p:pic>
        <p:nvPicPr>
          <p:cNvPr id="4" name="Content Placeholder 3" descr="Figure 7 moment of breakthrough.jpg"/>
          <p:cNvPicPr>
            <a:picLocks noGrp="1" noChangeAspect="1"/>
          </p:cNvPicPr>
          <p:nvPr>
            <p:ph sz="quarter" idx="1"/>
          </p:nvPr>
        </p:nvPicPr>
        <p:blipFill>
          <a:blip r:embed="rId2" cstate="print"/>
          <a:stretch>
            <a:fillRect/>
          </a:stretch>
        </p:blipFill>
        <p:spPr>
          <a:xfrm>
            <a:off x="1629529" y="1600200"/>
            <a:ext cx="5122941" cy="48736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57800"/>
            <a:ext cx="8183880" cy="1295400"/>
          </a:xfrm>
        </p:spPr>
        <p:txBody>
          <a:bodyPr>
            <a:normAutofit/>
          </a:bodyPr>
          <a:lstStyle/>
          <a:p>
            <a:r>
              <a:rPr lang="en-US" sz="2400" b="1" dirty="0" smtClean="0">
                <a:solidFill>
                  <a:schemeClr val="accent3">
                    <a:lumMod val="50000"/>
                  </a:schemeClr>
                </a:solidFill>
              </a:rPr>
              <a:t>I Invite you to remain open to this new approach to conducting educational research around the pressing problems facing humanity</a:t>
            </a:r>
            <a:endParaRPr lang="en-US" sz="2400" b="1" dirty="0">
              <a:solidFill>
                <a:schemeClr val="accent3">
                  <a:lumMod val="50000"/>
                </a:schemeClr>
              </a:solidFill>
            </a:endParaRPr>
          </a:p>
        </p:txBody>
      </p:sp>
      <p:pic>
        <p:nvPicPr>
          <p:cNvPr id="4" name="Content Placeholder 3" descr="four pillars of transdis.jpg"/>
          <p:cNvPicPr>
            <a:picLocks noGrp="1" noChangeAspect="1"/>
          </p:cNvPicPr>
          <p:nvPr>
            <p:ph sz="quarter" idx="1"/>
          </p:nvPr>
        </p:nvPicPr>
        <p:blipFill>
          <a:blip r:embed="rId2" cstate="print"/>
          <a:stretch>
            <a:fillRect/>
          </a:stretch>
        </p:blipFill>
        <p:spPr>
          <a:xfrm>
            <a:off x="0" y="228600"/>
            <a:ext cx="8375386" cy="4953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updates</a:t>
            </a:r>
            <a:endParaRPr lang="en-CA" dirty="0"/>
          </a:p>
        </p:txBody>
      </p:sp>
      <p:sp>
        <p:nvSpPr>
          <p:cNvPr id="3" name="Content Placeholder 2"/>
          <p:cNvSpPr>
            <a:spLocks noGrp="1"/>
          </p:cNvSpPr>
          <p:nvPr>
            <p:ph sz="quarter" idx="1"/>
          </p:nvPr>
        </p:nvSpPr>
        <p:spPr>
          <a:xfrm>
            <a:off x="304800" y="1984248"/>
            <a:ext cx="7467600" cy="4873752"/>
          </a:xfrm>
        </p:spPr>
        <p:txBody>
          <a:bodyPr/>
          <a:lstStyle/>
          <a:p>
            <a:r>
              <a:rPr lang="en-CA" dirty="0" smtClean="0"/>
              <a:t>July 2011 book entitled </a:t>
            </a:r>
            <a:r>
              <a:rPr lang="en-CA" i="1" dirty="0" smtClean="0"/>
              <a:t>Transversity</a:t>
            </a:r>
            <a:r>
              <a:rPr lang="en-CA" dirty="0" smtClean="0"/>
              <a:t> released</a:t>
            </a:r>
          </a:p>
          <a:p>
            <a:endParaRPr lang="en-CA" dirty="0" smtClean="0"/>
          </a:p>
          <a:p>
            <a:r>
              <a:rPr lang="en-CA" dirty="0" smtClean="0"/>
              <a:t>Article in press at </a:t>
            </a:r>
            <a:r>
              <a:rPr lang="en-CA" i="1" dirty="0" smtClean="0"/>
              <a:t>Integral Leadership Review</a:t>
            </a:r>
            <a:r>
              <a:rPr lang="en-CA" dirty="0" smtClean="0"/>
              <a:t>, challenging </a:t>
            </a:r>
            <a:r>
              <a:rPr lang="en-CA" dirty="0" err="1" smtClean="0"/>
              <a:t>Nicolescu’s</a:t>
            </a:r>
            <a:r>
              <a:rPr lang="en-CA" dirty="0" smtClean="0"/>
              <a:t> notion that we don’t need a TD axiology</a:t>
            </a:r>
          </a:p>
          <a:p>
            <a:endParaRPr lang="en-CA" dirty="0" smtClean="0"/>
          </a:p>
          <a:p>
            <a:r>
              <a:rPr lang="en-CA" dirty="0" smtClean="0"/>
              <a:t>March 2011 article explaining TD ontology in more detail, at </a:t>
            </a:r>
            <a:r>
              <a:rPr lang="en-CA" i="1" dirty="0" smtClean="0"/>
              <a:t>Integral Leadership Review, </a:t>
            </a:r>
            <a:r>
              <a:rPr lang="en-CA" i="1" dirty="0" smtClean="0">
                <a:hlinkClick r:id="rId2"/>
              </a:rPr>
              <a:t>http://integralleadershipreview.com/2011/03/demystifying-transdisciplinary-ontology-multiple-levels-of-reality-and-the-hidden-third/</a:t>
            </a:r>
            <a:r>
              <a:rPr lang="en-CA" i="1" dirty="0" smtClean="0"/>
              <a:t> </a:t>
            </a:r>
            <a:endParaRPr lang="en-CA" dirty="0" smtClean="0"/>
          </a:p>
          <a:p>
            <a:endParaRPr lang="en-CA" dirty="0"/>
          </a:p>
        </p:txBody>
      </p:sp>
      <p:pic>
        <p:nvPicPr>
          <p:cNvPr id="4" name="Picture 3" descr="transversity cover.png"/>
          <p:cNvPicPr>
            <a:picLocks noChangeAspect="1"/>
          </p:cNvPicPr>
          <p:nvPr/>
        </p:nvPicPr>
        <p:blipFill>
          <a:blip r:embed="rId3" cstate="print"/>
          <a:stretch>
            <a:fillRect/>
          </a:stretch>
        </p:blipFill>
        <p:spPr>
          <a:xfrm>
            <a:off x="6781800" y="228600"/>
            <a:ext cx="1853968" cy="25015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960438"/>
          </a:xfrm>
        </p:spPr>
        <p:txBody>
          <a:bodyPr>
            <a:normAutofit fontScale="90000"/>
          </a:bodyPr>
          <a:lstStyle/>
          <a:p>
            <a:r>
              <a:rPr lang="en-US" sz="3200" b="1" dirty="0" smtClean="0">
                <a:solidFill>
                  <a:schemeClr val="accent3">
                    <a:lumMod val="75000"/>
                  </a:schemeClr>
                </a:solidFill>
              </a:rPr>
              <a:t/>
            </a:r>
            <a:br>
              <a:rPr lang="en-US" sz="3200" b="1" dirty="0" smtClean="0">
                <a:solidFill>
                  <a:schemeClr val="accent3">
                    <a:lumMod val="75000"/>
                  </a:schemeClr>
                </a:solidFill>
              </a:rPr>
            </a:br>
            <a:r>
              <a:rPr lang="en-US" sz="3200" b="1" dirty="0" smtClean="0">
                <a:solidFill>
                  <a:schemeClr val="accent3">
                    <a:lumMod val="75000"/>
                  </a:schemeClr>
                </a:solidFill>
              </a:rPr>
              <a:t/>
            </a:r>
            <a:br>
              <a:rPr lang="en-US" sz="3200" b="1" dirty="0" smtClean="0">
                <a:solidFill>
                  <a:schemeClr val="accent3">
                    <a:lumMod val="75000"/>
                  </a:schemeClr>
                </a:solidFill>
              </a:rPr>
            </a:br>
            <a:r>
              <a:rPr lang="en-US" sz="3200" b="1" dirty="0" smtClean="0">
                <a:solidFill>
                  <a:schemeClr val="accent3">
                    <a:lumMod val="75000"/>
                  </a:schemeClr>
                </a:solidFill>
              </a:rPr>
              <a:t> </a:t>
            </a:r>
            <a:br>
              <a:rPr lang="en-US" sz="3200" b="1" dirty="0" smtClean="0">
                <a:solidFill>
                  <a:schemeClr val="accent3">
                    <a:lumMod val="75000"/>
                  </a:schemeClr>
                </a:solidFill>
              </a:rPr>
            </a:br>
            <a:r>
              <a:rPr lang="en-US" sz="2700" b="1" dirty="0" smtClean="0">
                <a:solidFill>
                  <a:schemeClr val="accent3">
                    <a:lumMod val="75000"/>
                  </a:schemeClr>
                </a:solidFill>
              </a:rPr>
              <a:t>Examples of TD problems faced by humanity (now being called </a:t>
            </a:r>
            <a:r>
              <a:rPr lang="en-US" sz="2700" b="1" dirty="0" smtClean="0">
                <a:solidFill>
                  <a:schemeClr val="accent3">
                    <a:lumMod val="75000"/>
                  </a:schemeClr>
                </a:solidFill>
              </a:rPr>
              <a:t>“wicked” problems):</a:t>
            </a:r>
            <a:endParaRPr lang="en-US" sz="2700" dirty="0"/>
          </a:p>
        </p:txBody>
      </p:sp>
      <p:sp>
        <p:nvSpPr>
          <p:cNvPr id="3" name="Content Placeholder 2"/>
          <p:cNvSpPr>
            <a:spLocks noGrp="1"/>
          </p:cNvSpPr>
          <p:nvPr>
            <p:ph sz="quarter" idx="1"/>
          </p:nvPr>
        </p:nvSpPr>
        <p:spPr>
          <a:xfrm>
            <a:off x="502920" y="1676400"/>
            <a:ext cx="7117080" cy="4343400"/>
          </a:xfrm>
        </p:spPr>
        <p:txBody>
          <a:bodyPr>
            <a:normAutofit fontScale="92500" lnSpcReduction="10000"/>
          </a:bodyPr>
          <a:lstStyle/>
          <a:p>
            <a:r>
              <a:rPr lang="en-US" sz="2600" dirty="0" smtClean="0"/>
              <a:t>Unfulfilled human potential </a:t>
            </a:r>
          </a:p>
          <a:p>
            <a:r>
              <a:rPr lang="en-US" sz="2600" dirty="0" smtClean="0"/>
              <a:t>Hindered freedom and injustices</a:t>
            </a:r>
          </a:p>
          <a:p>
            <a:r>
              <a:rPr lang="en-US" sz="2600" dirty="0" smtClean="0"/>
              <a:t>Insecurity and lack of peace</a:t>
            </a:r>
          </a:p>
          <a:p>
            <a:r>
              <a:rPr lang="en-US" sz="2600" dirty="0" smtClean="0"/>
              <a:t>Uneven distribution of resources</a:t>
            </a:r>
          </a:p>
          <a:p>
            <a:r>
              <a:rPr lang="en-US" sz="2600" dirty="0" smtClean="0"/>
              <a:t>Uneven development</a:t>
            </a:r>
          </a:p>
          <a:p>
            <a:r>
              <a:rPr lang="en-US" sz="2600" dirty="0" smtClean="0"/>
              <a:t>Human aggression and greed</a:t>
            </a:r>
          </a:p>
          <a:p>
            <a:r>
              <a:rPr lang="en-US" sz="2600" dirty="0" smtClean="0"/>
              <a:t>Abuse of personal and political power</a:t>
            </a:r>
          </a:p>
          <a:p>
            <a:r>
              <a:rPr lang="en-US" sz="2600" dirty="0" smtClean="0"/>
              <a:t>Disempowered citizens and communities</a:t>
            </a:r>
          </a:p>
          <a:p>
            <a:r>
              <a:rPr lang="en-US" sz="2600" dirty="0" smtClean="0"/>
              <a:t>Unbalanced energy flows</a:t>
            </a:r>
          </a:p>
          <a:p>
            <a:r>
              <a:rPr lang="en-US" sz="2600" dirty="0" smtClean="0"/>
              <a:t>Unsustainability  </a:t>
            </a:r>
          </a:p>
          <a:p>
            <a:pPr>
              <a:buNone/>
            </a:pPr>
            <a:endParaRPr lang="en-US" sz="2600" dirty="0" smtClean="0"/>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Wicked versus tame problems</a:t>
            </a:r>
            <a:endParaRPr lang="en-CA" dirty="0"/>
          </a:p>
        </p:txBody>
      </p:sp>
      <p:pic>
        <p:nvPicPr>
          <p:cNvPr id="4" name="Content Placeholder 3" descr="wicked and tame problems.jpg"/>
          <p:cNvPicPr>
            <a:picLocks noGrp="1" noChangeAspect="1"/>
          </p:cNvPicPr>
          <p:nvPr>
            <p:ph sz="quarter" idx="1"/>
          </p:nvPr>
        </p:nvPicPr>
        <p:blipFill>
          <a:blip r:embed="rId2" cstate="print"/>
          <a:stretch>
            <a:fillRect/>
          </a:stretch>
        </p:blipFill>
        <p:spPr>
          <a:xfrm>
            <a:off x="457200" y="1600200"/>
            <a:ext cx="7467600" cy="487375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TRANSDISCIPLINARY  </a:t>
            </a:r>
            <a:br>
              <a:rPr lang="en-US" b="1" dirty="0" smtClean="0"/>
            </a:br>
            <a:r>
              <a:rPr lang="en-US" b="1" dirty="0" smtClean="0"/>
              <a:t>KNOWLEDGE</a:t>
            </a:r>
            <a:endParaRPr lang="en-US" b="1" dirty="0"/>
          </a:p>
        </p:txBody>
      </p:sp>
      <p:sp>
        <p:nvSpPr>
          <p:cNvPr id="3" name="Content Placeholder 2"/>
          <p:cNvSpPr>
            <a:spLocks noGrp="1"/>
          </p:cNvSpPr>
          <p:nvPr>
            <p:ph sz="quarter" idx="1"/>
          </p:nvPr>
        </p:nvSpPr>
        <p:spPr>
          <a:xfrm>
            <a:off x="457200" y="1676400"/>
            <a:ext cx="5105400" cy="5181600"/>
          </a:xfrm>
        </p:spPr>
        <p:txBody>
          <a:bodyPr>
            <a:noAutofit/>
          </a:bodyPr>
          <a:lstStyle/>
          <a:p>
            <a:pPr>
              <a:buNone/>
            </a:pPr>
            <a:r>
              <a:rPr lang="en-US" sz="3200" b="1" dirty="0" smtClean="0">
                <a:solidFill>
                  <a:schemeClr val="accent5">
                    <a:lumMod val="75000"/>
                  </a:schemeClr>
                </a:solidFill>
              </a:rPr>
              <a:t>‘Trans’ means zigzagging back and forth, moving across, going beyond, blurring boundaries, even pushing past boundaries. This is called </a:t>
            </a:r>
            <a:r>
              <a:rPr lang="en-US" sz="3200" b="1" dirty="0" smtClean="0">
                <a:solidFill>
                  <a:srgbClr val="7030A0"/>
                </a:solidFill>
              </a:rPr>
              <a:t>INTELLECTUAL BORDER-WORK</a:t>
            </a:r>
            <a:r>
              <a:rPr lang="en-US" sz="3200" b="1" dirty="0" smtClean="0">
                <a:solidFill>
                  <a:schemeClr val="accent5">
                    <a:lumMod val="75000"/>
                  </a:schemeClr>
                </a:solidFill>
              </a:rPr>
              <a:t>…. At the </a:t>
            </a:r>
            <a:r>
              <a:rPr lang="en-US" sz="3200" b="1" i="1" dirty="0" smtClean="0">
                <a:solidFill>
                  <a:schemeClr val="accent5">
                    <a:lumMod val="75000"/>
                  </a:schemeClr>
                </a:solidFill>
              </a:rPr>
              <a:t>academy-civil society interface</a:t>
            </a:r>
            <a:r>
              <a:rPr lang="en-US" sz="3200" b="1" dirty="0" smtClean="0">
                <a:solidFill>
                  <a:schemeClr val="accent5">
                    <a:lumMod val="75000"/>
                  </a:schemeClr>
                </a:solidFill>
              </a:rPr>
              <a:t>. </a:t>
            </a:r>
            <a:endParaRPr lang="en-US" sz="3200" dirty="0" smtClean="0"/>
          </a:p>
        </p:txBody>
      </p:sp>
      <p:pic>
        <p:nvPicPr>
          <p:cNvPr id="4" name="Picture 3" descr="knowledge.gif"/>
          <p:cNvPicPr>
            <a:picLocks noChangeAspect="1"/>
          </p:cNvPicPr>
          <p:nvPr/>
        </p:nvPicPr>
        <p:blipFill>
          <a:blip r:embed="rId2" cstate="print"/>
          <a:stretch>
            <a:fillRect/>
          </a:stretch>
        </p:blipFill>
        <p:spPr>
          <a:xfrm>
            <a:off x="5791200" y="228600"/>
            <a:ext cx="3124200"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Multi- and - Interdisciplinarity </a:t>
            </a:r>
            <a:r>
              <a:rPr lang="en-CA" b="1" dirty="0" smtClean="0"/>
              <a:t>are needed but are </a:t>
            </a:r>
            <a:r>
              <a:rPr lang="en-CA" b="1" dirty="0" smtClean="0"/>
              <a:t>not enough</a:t>
            </a:r>
            <a:endParaRPr lang="en-CA" b="1" dirty="0"/>
          </a:p>
        </p:txBody>
      </p:sp>
      <p:sp>
        <p:nvSpPr>
          <p:cNvPr id="3" name="Content Placeholder 2"/>
          <p:cNvSpPr>
            <a:spLocks noGrp="1"/>
          </p:cNvSpPr>
          <p:nvPr>
            <p:ph sz="quarter" idx="1"/>
          </p:nvPr>
        </p:nvSpPr>
        <p:spPr/>
        <p:txBody>
          <a:bodyPr/>
          <a:lstStyle/>
          <a:p>
            <a:r>
              <a:rPr lang="en-CA" dirty="0" smtClean="0"/>
              <a:t>These approaches are confined within the university setting, the academy, and privilege only disciplinary knowledge. </a:t>
            </a:r>
          </a:p>
          <a:p>
            <a:r>
              <a:rPr lang="en-CA" dirty="0" smtClean="0"/>
              <a:t>They do not provide a space for minds prepared through other ways of knowing, the minds of those living with the complex problems and/or the minds which could contribute unique insights if only given a voice</a:t>
            </a:r>
          </a:p>
          <a:p>
            <a:r>
              <a:rPr lang="en-CA" dirty="0" smtClean="0"/>
              <a:t>There needs to be a </a:t>
            </a:r>
            <a:r>
              <a:rPr lang="en-CA" i="1" dirty="0" smtClean="0"/>
              <a:t>meeting of the minds </a:t>
            </a:r>
            <a:r>
              <a:rPr lang="en-CA" dirty="0" smtClean="0"/>
              <a:t>of those working within academic disciplines and those living life in civil society (NGOs, governments and businesses); this requires a new methodology.</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err="1" smtClean="0"/>
              <a:t>Multidisciplinarity</a:t>
            </a:r>
            <a:endParaRPr lang="en-CA"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1604912" y="1600200"/>
            <a:ext cx="5172175" cy="4873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1157287" y="640489"/>
            <a:ext cx="6691313" cy="516817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328</TotalTime>
  <Words>1428</Words>
  <Application>Microsoft Office PowerPoint</Application>
  <PresentationFormat>On-screen Show (4:3)</PresentationFormat>
  <Paragraphs>122</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Overview of Transdisciplinary methodology</vt:lpstr>
      <vt:lpstr>A reminder - Difference between methodology and method</vt:lpstr>
      <vt:lpstr> </vt:lpstr>
      <vt:lpstr>    Examples of TD problems faced by humanity (now being called “wicked” problems):</vt:lpstr>
      <vt:lpstr>Wicked versus tame problems</vt:lpstr>
      <vt:lpstr>TRANSDISCIPLINARY   KNOWLEDGE</vt:lpstr>
      <vt:lpstr>Multi- and - Interdisciplinarity are needed but are not enough</vt:lpstr>
      <vt:lpstr>Multidisciplinarity</vt:lpstr>
      <vt:lpstr>Slide 9</vt:lpstr>
      <vt:lpstr>Slide 10</vt:lpstr>
      <vt:lpstr>Professor Dr. Basarab Nicolescu</vt:lpstr>
      <vt:lpstr>Four basic axioms</vt:lpstr>
      <vt:lpstr>Slide 13</vt:lpstr>
      <vt:lpstr>TD AXIOMS </vt:lpstr>
      <vt:lpstr>Axiom 1- ONTOLOGY multiple layers of reality and the hidden third (Image used with permission of Basarab Nicolescu)</vt:lpstr>
      <vt:lpstr>The Hidden Third</vt:lpstr>
      <vt:lpstr>Where the hidden third operates – in the quantum Vacuum </vt:lpstr>
      <vt:lpstr>Meeting of the minds and consciousness</vt:lpstr>
      <vt:lpstr>    Axiom 2- LOGIC Logic of the Included Middle (Right image) </vt:lpstr>
      <vt:lpstr>Newtonian Physics of the Excluded middle (dead empty static space)</vt:lpstr>
      <vt:lpstr>Axiom 2 LOGIC of the included middle con’t</vt:lpstr>
      <vt:lpstr>Entering the fertile ground of the included middle, crossing the zone of resistance to the fertile middle space</vt:lpstr>
      <vt:lpstr>  </vt:lpstr>
      <vt:lpstr>Axiom 3 knowledge Con’t</vt:lpstr>
      <vt:lpstr>Axiom 3 knowledge Con’t</vt:lpstr>
      <vt:lpstr>Axiom 3 knowledge Con’t</vt:lpstr>
      <vt:lpstr>Axiom 3 knowledge Con’t</vt:lpstr>
      <vt:lpstr>Axiom 3 knowledge (Fini)</vt:lpstr>
      <vt:lpstr>Slide 29</vt:lpstr>
      <vt:lpstr>Axiom 4 integral values constellation</vt:lpstr>
      <vt:lpstr>Values integration</vt:lpstr>
      <vt:lpstr>Axiom 4 integral values constellations in order to problem solve (also axiom 1, levels of reality – the meeting of the minds)</vt:lpstr>
      <vt:lpstr>I Invite you to remain open to this new approach to conducting educational research around the pressing problems facing humanity</vt:lpstr>
      <vt:lpstr>updates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S.McGregor</dc:creator>
  <cp:lastModifiedBy>Sue</cp:lastModifiedBy>
  <cp:revision>56</cp:revision>
  <dcterms:created xsi:type="dcterms:W3CDTF">2009-03-19T13:10:54Z</dcterms:created>
  <dcterms:modified xsi:type="dcterms:W3CDTF">2011-07-27T11:59:36Z</dcterms:modified>
</cp:coreProperties>
</file>