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258" r:id="rId3"/>
    <p:sldId id="257" r:id="rId4"/>
    <p:sldId id="288" r:id="rId5"/>
    <p:sldId id="289" r:id="rId6"/>
    <p:sldId id="263" r:id="rId7"/>
    <p:sldId id="290" r:id="rId8"/>
    <p:sldId id="291" r:id="rId9"/>
    <p:sldId id="264" r:id="rId10"/>
    <p:sldId id="265" r:id="rId11"/>
    <p:sldId id="261" r:id="rId12"/>
    <p:sldId id="266" r:id="rId13"/>
    <p:sldId id="267" r:id="rId14"/>
    <p:sldId id="262" r:id="rId15"/>
    <p:sldId id="268" r:id="rId16"/>
    <p:sldId id="259" r:id="rId17"/>
    <p:sldId id="269" r:id="rId18"/>
    <p:sldId id="260" r:id="rId19"/>
    <p:sldId id="270" r:id="rId20"/>
    <p:sldId id="271" r:id="rId21"/>
    <p:sldId id="274" r:id="rId22"/>
    <p:sldId id="275" r:id="rId23"/>
    <p:sldId id="272" r:id="rId24"/>
    <p:sldId id="276" r:id="rId25"/>
    <p:sldId id="273" r:id="rId26"/>
    <p:sldId id="277" r:id="rId27"/>
    <p:sldId id="278" r:id="rId28"/>
    <p:sldId id="279" r:id="rId29"/>
    <p:sldId id="280" r:id="rId30"/>
    <p:sldId id="281" r:id="rId31"/>
    <p:sldId id="282" r:id="rId32"/>
    <p:sldId id="283" r:id="rId33"/>
    <p:sldId id="284" r:id="rId34"/>
    <p:sldId id="285" r:id="rId35"/>
    <p:sldId id="286" r:id="rId36"/>
    <p:sldId id="2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308"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B24D61-B84E-450A-8338-2740290F82F1}" type="doc">
      <dgm:prSet loTypeId="urn:microsoft.com/office/officeart/2005/8/layout/matrix1" loCatId="matrix" qsTypeId="urn:microsoft.com/office/officeart/2005/8/quickstyle/simple3" qsCatId="simple" csTypeId="urn:microsoft.com/office/officeart/2005/8/colors/accent5_1" csCatId="accent5" phldr="1"/>
      <dgm:spPr/>
      <dgm:t>
        <a:bodyPr/>
        <a:lstStyle/>
        <a:p>
          <a:endParaRPr lang="en-CA"/>
        </a:p>
      </dgm:t>
    </dgm:pt>
    <dgm:pt modelId="{9E02FDC1-989A-49E8-B1BB-B1EB14E74906}">
      <dgm:prSet phldrT="[Text]" custT="1"/>
      <dgm:spPr/>
      <dgm:t>
        <a:bodyPr/>
        <a:lstStyle/>
        <a:p>
          <a:r>
            <a:rPr lang="en-CA" sz="2000" b="1">
              <a:latin typeface="Arial" panose="020B0604020202020204" pitchFamily="34" charset="0"/>
              <a:cs typeface="Arial" panose="020B0604020202020204" pitchFamily="34" charset="0"/>
            </a:rPr>
            <a:t>IFHE's Four Dimensions of Home Economics Practice</a:t>
          </a:r>
          <a:endParaRPr lang="en-CA" sz="2000">
            <a:latin typeface="Arial" panose="020B0604020202020204" pitchFamily="34" charset="0"/>
            <a:cs typeface="Arial" panose="020B0604020202020204" pitchFamily="34" charset="0"/>
          </a:endParaRPr>
        </a:p>
      </dgm:t>
    </dgm:pt>
    <dgm:pt modelId="{DBC56E7A-128E-47F0-81EB-7F023A8ABD4D}" type="parTrans" cxnId="{660754B0-BB2F-4830-8AD4-E0EB12C6B9A8}">
      <dgm:prSet/>
      <dgm:spPr/>
      <dgm:t>
        <a:bodyPr/>
        <a:lstStyle/>
        <a:p>
          <a:endParaRPr lang="en-CA"/>
        </a:p>
      </dgm:t>
    </dgm:pt>
    <dgm:pt modelId="{704293D4-33F3-43B4-9620-05918CA48457}" type="sibTrans" cxnId="{660754B0-BB2F-4830-8AD4-E0EB12C6B9A8}">
      <dgm:prSet/>
      <dgm:spPr/>
      <dgm:t>
        <a:bodyPr/>
        <a:lstStyle/>
        <a:p>
          <a:endParaRPr lang="en-CA"/>
        </a:p>
      </dgm:t>
    </dgm:pt>
    <dgm:pt modelId="{A261B459-F507-4D47-A39B-BCB622E0A2B3}">
      <dgm:prSet phldrT="[Text]"/>
      <dgm:spPr/>
      <dgm:t>
        <a:bodyPr/>
        <a:lstStyle/>
        <a:p>
          <a:pPr algn="ctr"/>
          <a:r>
            <a:rPr lang="en-CA" b="1">
              <a:latin typeface="Arial" panose="020B0604020202020204" pitchFamily="34" charset="0"/>
              <a:cs typeface="Arial" panose="020B0604020202020204" pitchFamily="34" charset="0"/>
            </a:rPr>
            <a:t>ACADEMIC DISCIPLINE</a:t>
          </a:r>
        </a:p>
        <a:p>
          <a:pPr algn="l"/>
          <a:r>
            <a:rPr lang="en-CA">
              <a:latin typeface="Arial" panose="020B0604020202020204" pitchFamily="34" charset="0"/>
              <a:cs typeface="Arial" panose="020B0604020202020204" pitchFamily="34" charset="0"/>
            </a:rPr>
            <a:t>- educate new scholars</a:t>
          </a:r>
        </a:p>
        <a:p>
          <a:pPr algn="l"/>
          <a:r>
            <a:rPr lang="en-CA">
              <a:latin typeface="Arial" panose="020B0604020202020204" pitchFamily="34" charset="0"/>
              <a:cs typeface="Arial" panose="020B0604020202020204" pitchFamily="34" charset="0"/>
            </a:rPr>
            <a:t>- conduct research</a:t>
          </a:r>
        </a:p>
        <a:p>
          <a:pPr algn="l"/>
          <a:r>
            <a:rPr lang="en-CA">
              <a:latin typeface="Arial" panose="020B0604020202020204" pitchFamily="34" charset="0"/>
              <a:cs typeface="Arial" panose="020B0604020202020204" pitchFamily="34" charset="0"/>
            </a:rPr>
            <a:t>- create new knowledge </a:t>
          </a:r>
        </a:p>
        <a:p>
          <a:pPr algn="l"/>
          <a:r>
            <a:rPr lang="en-CA">
              <a:latin typeface="Arial" panose="020B0604020202020204" pitchFamily="34" charset="0"/>
              <a:cs typeface="Arial" panose="020B0604020202020204" pitchFamily="34" charset="0"/>
            </a:rPr>
            <a:t>- create new ways of thinking for professionals and for society</a:t>
          </a:r>
        </a:p>
      </dgm:t>
    </dgm:pt>
    <dgm:pt modelId="{8616C72F-8454-4B8A-A9AC-9F8C61D08F58}" type="parTrans" cxnId="{817E50EC-3B67-4287-979E-D3EE087433A1}">
      <dgm:prSet/>
      <dgm:spPr/>
      <dgm:t>
        <a:bodyPr/>
        <a:lstStyle/>
        <a:p>
          <a:endParaRPr lang="en-CA"/>
        </a:p>
      </dgm:t>
    </dgm:pt>
    <dgm:pt modelId="{FF86AE32-C226-459E-98FC-E737BAB4692E}" type="sibTrans" cxnId="{817E50EC-3B67-4287-979E-D3EE087433A1}">
      <dgm:prSet/>
      <dgm:spPr/>
      <dgm:t>
        <a:bodyPr/>
        <a:lstStyle/>
        <a:p>
          <a:endParaRPr lang="en-CA"/>
        </a:p>
      </dgm:t>
    </dgm:pt>
    <dgm:pt modelId="{E35F8FE3-8614-41A4-8AEC-D009868E17AF}">
      <dgm:prSet phldrT="[Text]"/>
      <dgm:spPr/>
      <dgm:t>
        <a:bodyPr/>
        <a:lstStyle/>
        <a:p>
          <a:pPr algn="ctr"/>
          <a:r>
            <a:rPr lang="en-CA" b="1">
              <a:latin typeface="Arial" panose="020B0604020202020204" pitchFamily="34" charset="0"/>
              <a:cs typeface="Arial" panose="020B0604020202020204" pitchFamily="34" charset="0"/>
            </a:rPr>
            <a:t>EVERYDAY LIVING ARENA</a:t>
          </a:r>
        </a:p>
        <a:p>
          <a:pPr algn="l"/>
          <a:r>
            <a:rPr lang="en-CA">
              <a:latin typeface="Arial" panose="020B0604020202020204" pitchFamily="34" charset="0"/>
              <a:cs typeface="Arial" panose="020B0604020202020204" pitchFamily="34" charset="0"/>
            </a:rPr>
            <a:t>- focus on developing human growth and potential in households, families, and communities</a:t>
          </a:r>
        </a:p>
        <a:p>
          <a:pPr algn="l"/>
          <a:r>
            <a:rPr lang="en-CA">
              <a:latin typeface="Arial" panose="020B0604020202020204" pitchFamily="34" charset="0"/>
              <a:cs typeface="Arial" panose="020B0604020202020204" pitchFamily="34" charset="0"/>
            </a:rPr>
            <a:t>- help individuals and families meet human necessities and basic needs </a:t>
          </a:r>
        </a:p>
      </dgm:t>
    </dgm:pt>
    <dgm:pt modelId="{75AEE05A-DE21-42D0-89E6-7B2919414D8C}" type="parTrans" cxnId="{7442D94A-1534-4615-B674-9DE0F238C9C6}">
      <dgm:prSet/>
      <dgm:spPr/>
      <dgm:t>
        <a:bodyPr/>
        <a:lstStyle/>
        <a:p>
          <a:endParaRPr lang="en-CA"/>
        </a:p>
      </dgm:t>
    </dgm:pt>
    <dgm:pt modelId="{1F427B2D-F009-475E-BEB5-22CC57383054}" type="sibTrans" cxnId="{7442D94A-1534-4615-B674-9DE0F238C9C6}">
      <dgm:prSet/>
      <dgm:spPr/>
      <dgm:t>
        <a:bodyPr/>
        <a:lstStyle/>
        <a:p>
          <a:endParaRPr lang="en-CA"/>
        </a:p>
      </dgm:t>
    </dgm:pt>
    <dgm:pt modelId="{E9029F92-AA93-4667-9F6E-E707DBDD12F7}">
      <dgm:prSet phldrT="[Text]"/>
      <dgm:spPr/>
      <dgm:t>
        <a:bodyPr/>
        <a:lstStyle/>
        <a:p>
          <a:pPr algn="ctr"/>
          <a:r>
            <a:rPr lang="en-CA" b="1">
              <a:latin typeface="Arial" panose="020B0604020202020204" pitchFamily="34" charset="0"/>
              <a:cs typeface="Arial" panose="020B0604020202020204" pitchFamily="34" charset="0"/>
            </a:rPr>
            <a:t>SOCIETAL ARENA </a:t>
          </a:r>
        </a:p>
        <a:p>
          <a:pPr algn="l"/>
          <a:r>
            <a:rPr lang="en-CA">
              <a:latin typeface="Arial" panose="020B0604020202020204" pitchFamily="34" charset="0"/>
              <a:cs typeface="Arial" panose="020B0604020202020204" pitchFamily="34" charset="0"/>
            </a:rPr>
            <a:t>- influence and develop policy</a:t>
          </a:r>
        </a:p>
        <a:p>
          <a:pPr algn="l"/>
          <a:r>
            <a:rPr lang="en-CA">
              <a:latin typeface="Arial" panose="020B0604020202020204" pitchFamily="34" charset="0"/>
              <a:cs typeface="Arial" panose="020B0604020202020204" pitchFamily="34" charset="0"/>
            </a:rPr>
            <a:t>- advocate for individual, familial, and community well-being and empowerment</a:t>
          </a:r>
        </a:p>
        <a:p>
          <a:pPr algn="l"/>
          <a:r>
            <a:rPr lang="en-CA">
              <a:latin typeface="Arial" panose="020B0604020202020204" pitchFamily="34" charset="0"/>
              <a:cs typeface="Arial" panose="020B0604020202020204" pitchFamily="34" charset="0"/>
            </a:rPr>
            <a:t>- utilize transformative practices</a:t>
          </a:r>
        </a:p>
        <a:p>
          <a:pPr algn="l"/>
          <a:r>
            <a:rPr lang="en-CA">
              <a:latin typeface="Arial" panose="020B0604020202020204" pitchFamily="34" charset="0"/>
              <a:cs typeface="Arial" panose="020B0604020202020204" pitchFamily="34" charset="0"/>
            </a:rPr>
            <a:t>- facilitate sustainable futures</a:t>
          </a:r>
        </a:p>
      </dgm:t>
    </dgm:pt>
    <dgm:pt modelId="{A211D8D0-26BD-4101-87B9-E1936704739B}" type="parTrans" cxnId="{1A464E7D-ACF2-4F05-817E-5A71C30AB308}">
      <dgm:prSet/>
      <dgm:spPr/>
      <dgm:t>
        <a:bodyPr/>
        <a:lstStyle/>
        <a:p>
          <a:endParaRPr lang="en-CA"/>
        </a:p>
      </dgm:t>
    </dgm:pt>
    <dgm:pt modelId="{7846B217-4D2E-4127-AF9E-6D8AC1459BAC}" type="sibTrans" cxnId="{1A464E7D-ACF2-4F05-817E-5A71C30AB308}">
      <dgm:prSet/>
      <dgm:spPr/>
      <dgm:t>
        <a:bodyPr/>
        <a:lstStyle/>
        <a:p>
          <a:endParaRPr lang="en-CA"/>
        </a:p>
      </dgm:t>
    </dgm:pt>
    <dgm:pt modelId="{1F6F3739-EB02-462D-91CA-B71A8036ECF3}">
      <dgm:prSet phldrT="[Text]"/>
      <dgm:spPr/>
      <dgm:t>
        <a:bodyPr/>
        <a:lstStyle/>
        <a:p>
          <a:pPr algn="ctr"/>
          <a:r>
            <a:rPr lang="en-CA" b="1">
              <a:latin typeface="Arial" panose="020B0604020202020204" pitchFamily="34" charset="0"/>
              <a:cs typeface="Arial" panose="020B0604020202020204" pitchFamily="34" charset="0"/>
            </a:rPr>
            <a:t>CURRICULUM AREA</a:t>
          </a:r>
        </a:p>
        <a:p>
          <a:pPr algn="l"/>
          <a:r>
            <a:rPr lang="en-CA">
              <a:latin typeface="Arial" panose="020B0604020202020204" pitchFamily="34" charset="0"/>
              <a:cs typeface="Arial" panose="020B0604020202020204" pitchFamily="34" charset="0"/>
            </a:rPr>
            <a:t>- help students discover and further develop their resources and capabilities</a:t>
          </a:r>
        </a:p>
        <a:p>
          <a:pPr algn="l"/>
          <a:r>
            <a:rPr lang="en-CA">
              <a:latin typeface="Arial" panose="020B0604020202020204" pitchFamily="34" charset="0"/>
              <a:cs typeface="Arial" panose="020B0604020202020204" pitchFamily="34" charset="0"/>
            </a:rPr>
            <a:t>- use above to direct students' professional decisions and actions</a:t>
          </a:r>
        </a:p>
        <a:p>
          <a:pPr algn="l"/>
          <a:r>
            <a:rPr lang="en-CA">
              <a:latin typeface="Arial" panose="020B0604020202020204" pitchFamily="34" charset="0"/>
              <a:cs typeface="Arial" panose="020B0604020202020204" pitchFamily="34" charset="0"/>
            </a:rPr>
            <a:t>- prepare students for life in general by clarifying and honing their capabilities</a:t>
          </a:r>
        </a:p>
      </dgm:t>
    </dgm:pt>
    <dgm:pt modelId="{B4B51881-06A5-4BD7-A1D7-96B2051E1270}" type="parTrans" cxnId="{A27C8FF5-BD70-4478-AF13-BE2B8F4D5ACA}">
      <dgm:prSet/>
      <dgm:spPr/>
      <dgm:t>
        <a:bodyPr/>
        <a:lstStyle/>
        <a:p>
          <a:endParaRPr lang="en-CA"/>
        </a:p>
      </dgm:t>
    </dgm:pt>
    <dgm:pt modelId="{E27F1BB8-A2E8-4B2F-A220-C44C8E044185}" type="sibTrans" cxnId="{A27C8FF5-BD70-4478-AF13-BE2B8F4D5ACA}">
      <dgm:prSet/>
      <dgm:spPr/>
      <dgm:t>
        <a:bodyPr/>
        <a:lstStyle/>
        <a:p>
          <a:endParaRPr lang="en-CA"/>
        </a:p>
      </dgm:t>
    </dgm:pt>
    <dgm:pt modelId="{170841AA-CA6C-4E91-AA50-809512BA0CDE}" type="pres">
      <dgm:prSet presAssocID="{A8B24D61-B84E-450A-8338-2740290F82F1}" presName="diagram" presStyleCnt="0">
        <dgm:presLayoutVars>
          <dgm:chMax val="1"/>
          <dgm:dir/>
          <dgm:animLvl val="ctr"/>
          <dgm:resizeHandles val="exact"/>
        </dgm:presLayoutVars>
      </dgm:prSet>
      <dgm:spPr/>
      <dgm:t>
        <a:bodyPr/>
        <a:lstStyle/>
        <a:p>
          <a:endParaRPr lang="en-CA"/>
        </a:p>
      </dgm:t>
    </dgm:pt>
    <dgm:pt modelId="{EF4C0043-75B9-4127-90D8-D2CAFE10A4AC}" type="pres">
      <dgm:prSet presAssocID="{A8B24D61-B84E-450A-8338-2740290F82F1}" presName="matrix" presStyleCnt="0"/>
      <dgm:spPr/>
    </dgm:pt>
    <dgm:pt modelId="{A1D94F37-7926-4CB4-9004-2D952966BDF6}" type="pres">
      <dgm:prSet presAssocID="{A8B24D61-B84E-450A-8338-2740290F82F1}" presName="tile1" presStyleLbl="node1" presStyleIdx="0" presStyleCnt="4"/>
      <dgm:spPr/>
      <dgm:t>
        <a:bodyPr/>
        <a:lstStyle/>
        <a:p>
          <a:endParaRPr lang="en-CA"/>
        </a:p>
      </dgm:t>
    </dgm:pt>
    <dgm:pt modelId="{610FD725-1374-4F7E-8A4C-C2D8D59FCCCE}" type="pres">
      <dgm:prSet presAssocID="{A8B24D61-B84E-450A-8338-2740290F82F1}" presName="tile1text" presStyleLbl="node1" presStyleIdx="0" presStyleCnt="4">
        <dgm:presLayoutVars>
          <dgm:chMax val="0"/>
          <dgm:chPref val="0"/>
          <dgm:bulletEnabled val="1"/>
        </dgm:presLayoutVars>
      </dgm:prSet>
      <dgm:spPr/>
      <dgm:t>
        <a:bodyPr/>
        <a:lstStyle/>
        <a:p>
          <a:endParaRPr lang="en-CA"/>
        </a:p>
      </dgm:t>
    </dgm:pt>
    <dgm:pt modelId="{6FDCAEED-49D3-4E6A-BB79-36FC7E16CA3E}" type="pres">
      <dgm:prSet presAssocID="{A8B24D61-B84E-450A-8338-2740290F82F1}" presName="tile2" presStyleLbl="node1" presStyleIdx="1" presStyleCnt="4" custLinFactNeighborX="149"/>
      <dgm:spPr/>
      <dgm:t>
        <a:bodyPr/>
        <a:lstStyle/>
        <a:p>
          <a:endParaRPr lang="en-CA"/>
        </a:p>
      </dgm:t>
    </dgm:pt>
    <dgm:pt modelId="{77558363-BC1E-4B8B-B56D-495481642BB4}" type="pres">
      <dgm:prSet presAssocID="{A8B24D61-B84E-450A-8338-2740290F82F1}" presName="tile2text" presStyleLbl="node1" presStyleIdx="1" presStyleCnt="4">
        <dgm:presLayoutVars>
          <dgm:chMax val="0"/>
          <dgm:chPref val="0"/>
          <dgm:bulletEnabled val="1"/>
        </dgm:presLayoutVars>
      </dgm:prSet>
      <dgm:spPr/>
      <dgm:t>
        <a:bodyPr/>
        <a:lstStyle/>
        <a:p>
          <a:endParaRPr lang="en-CA"/>
        </a:p>
      </dgm:t>
    </dgm:pt>
    <dgm:pt modelId="{A8B7273B-1C7F-4034-9DA8-3FAA211309A3}" type="pres">
      <dgm:prSet presAssocID="{A8B24D61-B84E-450A-8338-2740290F82F1}" presName="tile3" presStyleLbl="node1" presStyleIdx="2" presStyleCnt="4"/>
      <dgm:spPr/>
      <dgm:t>
        <a:bodyPr/>
        <a:lstStyle/>
        <a:p>
          <a:endParaRPr lang="en-CA"/>
        </a:p>
      </dgm:t>
    </dgm:pt>
    <dgm:pt modelId="{5460BF1F-99E4-485C-803E-53F4FED2AA3F}" type="pres">
      <dgm:prSet presAssocID="{A8B24D61-B84E-450A-8338-2740290F82F1}" presName="tile3text" presStyleLbl="node1" presStyleIdx="2" presStyleCnt="4">
        <dgm:presLayoutVars>
          <dgm:chMax val="0"/>
          <dgm:chPref val="0"/>
          <dgm:bulletEnabled val="1"/>
        </dgm:presLayoutVars>
      </dgm:prSet>
      <dgm:spPr/>
      <dgm:t>
        <a:bodyPr/>
        <a:lstStyle/>
        <a:p>
          <a:endParaRPr lang="en-CA"/>
        </a:p>
      </dgm:t>
    </dgm:pt>
    <dgm:pt modelId="{15607125-C617-4E38-80DB-6FAF4FA2B07E}" type="pres">
      <dgm:prSet presAssocID="{A8B24D61-B84E-450A-8338-2740290F82F1}" presName="tile4" presStyleLbl="node1" presStyleIdx="3" presStyleCnt="4"/>
      <dgm:spPr/>
      <dgm:t>
        <a:bodyPr/>
        <a:lstStyle/>
        <a:p>
          <a:endParaRPr lang="en-CA"/>
        </a:p>
      </dgm:t>
    </dgm:pt>
    <dgm:pt modelId="{E8E95B0A-D586-4D8F-9162-69D2C6C72AA0}" type="pres">
      <dgm:prSet presAssocID="{A8B24D61-B84E-450A-8338-2740290F82F1}" presName="tile4text" presStyleLbl="node1" presStyleIdx="3" presStyleCnt="4">
        <dgm:presLayoutVars>
          <dgm:chMax val="0"/>
          <dgm:chPref val="0"/>
          <dgm:bulletEnabled val="1"/>
        </dgm:presLayoutVars>
      </dgm:prSet>
      <dgm:spPr/>
      <dgm:t>
        <a:bodyPr/>
        <a:lstStyle/>
        <a:p>
          <a:endParaRPr lang="en-CA"/>
        </a:p>
      </dgm:t>
    </dgm:pt>
    <dgm:pt modelId="{9E7FEA45-C827-4D2D-B073-380075628446}" type="pres">
      <dgm:prSet presAssocID="{A8B24D61-B84E-450A-8338-2740290F82F1}" presName="centerTile" presStyleLbl="fgShp" presStyleIdx="0" presStyleCnt="1" custScaleX="199520" custScaleY="126562" custLinFactNeighborX="-390" custLinFactNeighborY="-5479">
        <dgm:presLayoutVars>
          <dgm:chMax val="0"/>
          <dgm:chPref val="0"/>
        </dgm:presLayoutVars>
      </dgm:prSet>
      <dgm:spPr/>
      <dgm:t>
        <a:bodyPr/>
        <a:lstStyle/>
        <a:p>
          <a:endParaRPr lang="en-CA"/>
        </a:p>
      </dgm:t>
    </dgm:pt>
  </dgm:ptLst>
  <dgm:cxnLst>
    <dgm:cxn modelId="{A27C8FF5-BD70-4478-AF13-BE2B8F4D5ACA}" srcId="{9E02FDC1-989A-49E8-B1BB-B1EB14E74906}" destId="{1F6F3739-EB02-462D-91CA-B71A8036ECF3}" srcOrd="3" destOrd="0" parTransId="{B4B51881-06A5-4BD7-A1D7-96B2051E1270}" sibTransId="{E27F1BB8-A2E8-4B2F-A220-C44C8E044185}"/>
    <dgm:cxn modelId="{660754B0-BB2F-4830-8AD4-E0EB12C6B9A8}" srcId="{A8B24D61-B84E-450A-8338-2740290F82F1}" destId="{9E02FDC1-989A-49E8-B1BB-B1EB14E74906}" srcOrd="0" destOrd="0" parTransId="{DBC56E7A-128E-47F0-81EB-7F023A8ABD4D}" sibTransId="{704293D4-33F3-43B4-9620-05918CA48457}"/>
    <dgm:cxn modelId="{56D45887-E6F6-43BE-92EA-8C5C497B5C98}" type="presOf" srcId="{9E02FDC1-989A-49E8-B1BB-B1EB14E74906}" destId="{9E7FEA45-C827-4D2D-B073-380075628446}" srcOrd="0" destOrd="0" presId="urn:microsoft.com/office/officeart/2005/8/layout/matrix1"/>
    <dgm:cxn modelId="{65925CC5-17A3-475D-9243-D1E6B010B0DC}" type="presOf" srcId="{E9029F92-AA93-4667-9F6E-E707DBDD12F7}" destId="{A8B7273B-1C7F-4034-9DA8-3FAA211309A3}" srcOrd="0" destOrd="0" presId="urn:microsoft.com/office/officeart/2005/8/layout/matrix1"/>
    <dgm:cxn modelId="{56C2A2D7-1997-4461-A6E2-EB85F847DAAA}" type="presOf" srcId="{A261B459-F507-4D47-A39B-BCB622E0A2B3}" destId="{610FD725-1374-4F7E-8A4C-C2D8D59FCCCE}" srcOrd="1" destOrd="0" presId="urn:microsoft.com/office/officeart/2005/8/layout/matrix1"/>
    <dgm:cxn modelId="{817E50EC-3B67-4287-979E-D3EE087433A1}" srcId="{9E02FDC1-989A-49E8-B1BB-B1EB14E74906}" destId="{A261B459-F507-4D47-A39B-BCB622E0A2B3}" srcOrd="0" destOrd="0" parTransId="{8616C72F-8454-4B8A-A9AC-9F8C61D08F58}" sibTransId="{FF86AE32-C226-459E-98FC-E737BAB4692E}"/>
    <dgm:cxn modelId="{7442D94A-1534-4615-B674-9DE0F238C9C6}" srcId="{9E02FDC1-989A-49E8-B1BB-B1EB14E74906}" destId="{E35F8FE3-8614-41A4-8AEC-D009868E17AF}" srcOrd="1" destOrd="0" parTransId="{75AEE05A-DE21-42D0-89E6-7B2919414D8C}" sibTransId="{1F427B2D-F009-475E-BEB5-22CC57383054}"/>
    <dgm:cxn modelId="{1A464E7D-ACF2-4F05-817E-5A71C30AB308}" srcId="{9E02FDC1-989A-49E8-B1BB-B1EB14E74906}" destId="{E9029F92-AA93-4667-9F6E-E707DBDD12F7}" srcOrd="2" destOrd="0" parTransId="{A211D8D0-26BD-4101-87B9-E1936704739B}" sibTransId="{7846B217-4D2E-4127-AF9E-6D8AC1459BAC}"/>
    <dgm:cxn modelId="{DBDA8EB0-754D-49A2-BF81-331CE413F66D}" type="presOf" srcId="{E35F8FE3-8614-41A4-8AEC-D009868E17AF}" destId="{6FDCAEED-49D3-4E6A-BB79-36FC7E16CA3E}" srcOrd="0" destOrd="0" presId="urn:microsoft.com/office/officeart/2005/8/layout/matrix1"/>
    <dgm:cxn modelId="{1D54D4E6-597A-4931-88D1-9B54177C9CFC}" type="presOf" srcId="{A8B24D61-B84E-450A-8338-2740290F82F1}" destId="{170841AA-CA6C-4E91-AA50-809512BA0CDE}" srcOrd="0" destOrd="0" presId="urn:microsoft.com/office/officeart/2005/8/layout/matrix1"/>
    <dgm:cxn modelId="{C34CA33E-A081-4E18-B206-1E205398661F}" type="presOf" srcId="{1F6F3739-EB02-462D-91CA-B71A8036ECF3}" destId="{15607125-C617-4E38-80DB-6FAF4FA2B07E}" srcOrd="0" destOrd="0" presId="urn:microsoft.com/office/officeart/2005/8/layout/matrix1"/>
    <dgm:cxn modelId="{6E439234-56C1-43FB-A868-8B726608A167}" type="presOf" srcId="{1F6F3739-EB02-462D-91CA-B71A8036ECF3}" destId="{E8E95B0A-D586-4D8F-9162-69D2C6C72AA0}" srcOrd="1" destOrd="0" presId="urn:microsoft.com/office/officeart/2005/8/layout/matrix1"/>
    <dgm:cxn modelId="{319CC8D0-FE52-4FF4-B9BC-CC1BD81BE6F5}" type="presOf" srcId="{A261B459-F507-4D47-A39B-BCB622E0A2B3}" destId="{A1D94F37-7926-4CB4-9004-2D952966BDF6}" srcOrd="0" destOrd="0" presId="urn:microsoft.com/office/officeart/2005/8/layout/matrix1"/>
    <dgm:cxn modelId="{2F4AD658-9134-4BA0-8960-5556D83223B4}" type="presOf" srcId="{E9029F92-AA93-4667-9F6E-E707DBDD12F7}" destId="{5460BF1F-99E4-485C-803E-53F4FED2AA3F}" srcOrd="1" destOrd="0" presId="urn:microsoft.com/office/officeart/2005/8/layout/matrix1"/>
    <dgm:cxn modelId="{6DD1320F-1620-4AF1-92E2-CBF54ACCF285}" type="presOf" srcId="{E35F8FE3-8614-41A4-8AEC-D009868E17AF}" destId="{77558363-BC1E-4B8B-B56D-495481642BB4}" srcOrd="1" destOrd="0" presId="urn:microsoft.com/office/officeart/2005/8/layout/matrix1"/>
    <dgm:cxn modelId="{CF053E38-B78D-447D-80B6-60657C05BE12}" type="presParOf" srcId="{170841AA-CA6C-4E91-AA50-809512BA0CDE}" destId="{EF4C0043-75B9-4127-90D8-D2CAFE10A4AC}" srcOrd="0" destOrd="0" presId="urn:microsoft.com/office/officeart/2005/8/layout/matrix1"/>
    <dgm:cxn modelId="{BFE38C09-0ED9-4962-A609-B013B441BAC5}" type="presParOf" srcId="{EF4C0043-75B9-4127-90D8-D2CAFE10A4AC}" destId="{A1D94F37-7926-4CB4-9004-2D952966BDF6}" srcOrd="0" destOrd="0" presId="urn:microsoft.com/office/officeart/2005/8/layout/matrix1"/>
    <dgm:cxn modelId="{B60CBE46-BDE1-4A0E-B3B9-3AE2809EB29A}" type="presParOf" srcId="{EF4C0043-75B9-4127-90D8-D2CAFE10A4AC}" destId="{610FD725-1374-4F7E-8A4C-C2D8D59FCCCE}" srcOrd="1" destOrd="0" presId="urn:microsoft.com/office/officeart/2005/8/layout/matrix1"/>
    <dgm:cxn modelId="{4C54DA9B-786F-47A3-9141-620C1A5FF55C}" type="presParOf" srcId="{EF4C0043-75B9-4127-90D8-D2CAFE10A4AC}" destId="{6FDCAEED-49D3-4E6A-BB79-36FC7E16CA3E}" srcOrd="2" destOrd="0" presId="urn:microsoft.com/office/officeart/2005/8/layout/matrix1"/>
    <dgm:cxn modelId="{AEF439A5-B804-47C7-87FC-5A5258275336}" type="presParOf" srcId="{EF4C0043-75B9-4127-90D8-D2CAFE10A4AC}" destId="{77558363-BC1E-4B8B-B56D-495481642BB4}" srcOrd="3" destOrd="0" presId="urn:microsoft.com/office/officeart/2005/8/layout/matrix1"/>
    <dgm:cxn modelId="{8BF93CB5-AD64-49AE-908B-77ADDD940B05}" type="presParOf" srcId="{EF4C0043-75B9-4127-90D8-D2CAFE10A4AC}" destId="{A8B7273B-1C7F-4034-9DA8-3FAA211309A3}" srcOrd="4" destOrd="0" presId="urn:microsoft.com/office/officeart/2005/8/layout/matrix1"/>
    <dgm:cxn modelId="{090D09B6-8D6F-4BAA-BE3F-4BE9F43D4D98}" type="presParOf" srcId="{EF4C0043-75B9-4127-90D8-D2CAFE10A4AC}" destId="{5460BF1F-99E4-485C-803E-53F4FED2AA3F}" srcOrd="5" destOrd="0" presId="urn:microsoft.com/office/officeart/2005/8/layout/matrix1"/>
    <dgm:cxn modelId="{A384B01D-F609-4BC3-9FB1-CC2C93BC03F7}" type="presParOf" srcId="{EF4C0043-75B9-4127-90D8-D2CAFE10A4AC}" destId="{15607125-C617-4E38-80DB-6FAF4FA2B07E}" srcOrd="6" destOrd="0" presId="urn:microsoft.com/office/officeart/2005/8/layout/matrix1"/>
    <dgm:cxn modelId="{77A9D462-0F6F-41B6-B47E-A934FD62239F}" type="presParOf" srcId="{EF4C0043-75B9-4127-90D8-D2CAFE10A4AC}" destId="{E8E95B0A-D586-4D8F-9162-69D2C6C72AA0}" srcOrd="7" destOrd="0" presId="urn:microsoft.com/office/officeart/2005/8/layout/matrix1"/>
    <dgm:cxn modelId="{F69F14DB-99C6-4C9B-8A59-B1879A17A605}" type="presParOf" srcId="{170841AA-CA6C-4E91-AA50-809512BA0CDE}" destId="{9E7FEA45-C827-4D2D-B073-380075628446}"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D94F37-7926-4CB4-9004-2D952966BDF6}">
      <dsp:nvSpPr>
        <dsp:cNvPr id="0" name=""/>
        <dsp:cNvSpPr/>
      </dsp:nvSpPr>
      <dsp:spPr>
        <a:xfrm rot="16200000">
          <a:off x="229235" y="-229235"/>
          <a:ext cx="2667635" cy="3126105"/>
        </a:xfrm>
        <a:prstGeom prst="round1Rect">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CA" sz="1300" b="1" kern="1200">
              <a:latin typeface="Arial" panose="020B0604020202020204" pitchFamily="34" charset="0"/>
              <a:cs typeface="Arial" panose="020B0604020202020204" pitchFamily="34" charset="0"/>
            </a:rPr>
            <a:t>ACADEMIC DISCIPLINE</a:t>
          </a:r>
        </a:p>
        <a:p>
          <a:pPr lvl="0" algn="l" defTabSz="577850">
            <a:lnSpc>
              <a:spcPct val="90000"/>
            </a:lnSpc>
            <a:spcBef>
              <a:spcPct val="0"/>
            </a:spcBef>
            <a:spcAft>
              <a:spcPct val="35000"/>
            </a:spcAft>
          </a:pPr>
          <a:r>
            <a:rPr lang="en-CA" sz="1300" kern="1200">
              <a:latin typeface="Arial" panose="020B0604020202020204" pitchFamily="34" charset="0"/>
              <a:cs typeface="Arial" panose="020B0604020202020204" pitchFamily="34" charset="0"/>
            </a:rPr>
            <a:t>- educate new scholars</a:t>
          </a:r>
        </a:p>
        <a:p>
          <a:pPr lvl="0" algn="l" defTabSz="577850">
            <a:lnSpc>
              <a:spcPct val="90000"/>
            </a:lnSpc>
            <a:spcBef>
              <a:spcPct val="0"/>
            </a:spcBef>
            <a:spcAft>
              <a:spcPct val="35000"/>
            </a:spcAft>
          </a:pPr>
          <a:r>
            <a:rPr lang="en-CA" sz="1300" kern="1200">
              <a:latin typeface="Arial" panose="020B0604020202020204" pitchFamily="34" charset="0"/>
              <a:cs typeface="Arial" panose="020B0604020202020204" pitchFamily="34" charset="0"/>
            </a:rPr>
            <a:t>- conduct research</a:t>
          </a:r>
        </a:p>
        <a:p>
          <a:pPr lvl="0" algn="l" defTabSz="577850">
            <a:lnSpc>
              <a:spcPct val="90000"/>
            </a:lnSpc>
            <a:spcBef>
              <a:spcPct val="0"/>
            </a:spcBef>
            <a:spcAft>
              <a:spcPct val="35000"/>
            </a:spcAft>
          </a:pPr>
          <a:r>
            <a:rPr lang="en-CA" sz="1300" kern="1200">
              <a:latin typeface="Arial" panose="020B0604020202020204" pitchFamily="34" charset="0"/>
              <a:cs typeface="Arial" panose="020B0604020202020204" pitchFamily="34" charset="0"/>
            </a:rPr>
            <a:t>- create new knowledge </a:t>
          </a:r>
        </a:p>
        <a:p>
          <a:pPr lvl="0" algn="l" defTabSz="577850">
            <a:lnSpc>
              <a:spcPct val="90000"/>
            </a:lnSpc>
            <a:spcBef>
              <a:spcPct val="0"/>
            </a:spcBef>
            <a:spcAft>
              <a:spcPct val="35000"/>
            </a:spcAft>
          </a:pPr>
          <a:r>
            <a:rPr lang="en-CA" sz="1300" kern="1200">
              <a:latin typeface="Arial" panose="020B0604020202020204" pitchFamily="34" charset="0"/>
              <a:cs typeface="Arial" panose="020B0604020202020204" pitchFamily="34" charset="0"/>
            </a:rPr>
            <a:t>- create new ways of thinking for professionals and for society</a:t>
          </a:r>
        </a:p>
      </dsp:txBody>
      <dsp:txXfrm rot="16200000">
        <a:off x="562689" y="-562689"/>
        <a:ext cx="2000726" cy="3126105"/>
      </dsp:txXfrm>
    </dsp:sp>
    <dsp:sp modelId="{6FDCAEED-49D3-4E6A-BB79-36FC7E16CA3E}">
      <dsp:nvSpPr>
        <dsp:cNvPr id="0" name=""/>
        <dsp:cNvSpPr/>
      </dsp:nvSpPr>
      <dsp:spPr>
        <a:xfrm>
          <a:off x="3126105" y="0"/>
          <a:ext cx="3126105" cy="2667635"/>
        </a:xfrm>
        <a:prstGeom prst="round1Rect">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CA" sz="1300" b="1" kern="1200">
              <a:latin typeface="Arial" panose="020B0604020202020204" pitchFamily="34" charset="0"/>
              <a:cs typeface="Arial" panose="020B0604020202020204" pitchFamily="34" charset="0"/>
            </a:rPr>
            <a:t>EVERYDAY LIVING ARENA</a:t>
          </a:r>
        </a:p>
        <a:p>
          <a:pPr lvl="0" algn="l" defTabSz="577850">
            <a:lnSpc>
              <a:spcPct val="90000"/>
            </a:lnSpc>
            <a:spcBef>
              <a:spcPct val="0"/>
            </a:spcBef>
            <a:spcAft>
              <a:spcPct val="35000"/>
            </a:spcAft>
          </a:pPr>
          <a:r>
            <a:rPr lang="en-CA" sz="1300" kern="1200">
              <a:latin typeface="Arial" panose="020B0604020202020204" pitchFamily="34" charset="0"/>
              <a:cs typeface="Arial" panose="020B0604020202020204" pitchFamily="34" charset="0"/>
            </a:rPr>
            <a:t>- focus on developing human growth and potential in households, families, and communities</a:t>
          </a:r>
        </a:p>
        <a:p>
          <a:pPr lvl="0" algn="l" defTabSz="577850">
            <a:lnSpc>
              <a:spcPct val="90000"/>
            </a:lnSpc>
            <a:spcBef>
              <a:spcPct val="0"/>
            </a:spcBef>
            <a:spcAft>
              <a:spcPct val="35000"/>
            </a:spcAft>
          </a:pPr>
          <a:r>
            <a:rPr lang="en-CA" sz="1300" kern="1200">
              <a:latin typeface="Arial" panose="020B0604020202020204" pitchFamily="34" charset="0"/>
              <a:cs typeface="Arial" panose="020B0604020202020204" pitchFamily="34" charset="0"/>
            </a:rPr>
            <a:t>- help individuals and families meet human necessities and basic needs </a:t>
          </a:r>
        </a:p>
      </dsp:txBody>
      <dsp:txXfrm>
        <a:off x="3126105" y="0"/>
        <a:ext cx="3126105" cy="2000726"/>
      </dsp:txXfrm>
    </dsp:sp>
    <dsp:sp modelId="{A8B7273B-1C7F-4034-9DA8-3FAA211309A3}">
      <dsp:nvSpPr>
        <dsp:cNvPr id="0" name=""/>
        <dsp:cNvSpPr/>
      </dsp:nvSpPr>
      <dsp:spPr>
        <a:xfrm rot="10800000">
          <a:off x="0" y="2667635"/>
          <a:ext cx="3126105" cy="2667635"/>
        </a:xfrm>
        <a:prstGeom prst="round1Rect">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CA" sz="1300" b="1" kern="1200">
              <a:latin typeface="Arial" panose="020B0604020202020204" pitchFamily="34" charset="0"/>
              <a:cs typeface="Arial" panose="020B0604020202020204" pitchFamily="34" charset="0"/>
            </a:rPr>
            <a:t>SOCIETAL ARENA </a:t>
          </a:r>
        </a:p>
        <a:p>
          <a:pPr lvl="0" algn="l" defTabSz="577850">
            <a:lnSpc>
              <a:spcPct val="90000"/>
            </a:lnSpc>
            <a:spcBef>
              <a:spcPct val="0"/>
            </a:spcBef>
            <a:spcAft>
              <a:spcPct val="35000"/>
            </a:spcAft>
          </a:pPr>
          <a:r>
            <a:rPr lang="en-CA" sz="1300" kern="1200">
              <a:latin typeface="Arial" panose="020B0604020202020204" pitchFamily="34" charset="0"/>
              <a:cs typeface="Arial" panose="020B0604020202020204" pitchFamily="34" charset="0"/>
            </a:rPr>
            <a:t>- influence and develop policy</a:t>
          </a:r>
        </a:p>
        <a:p>
          <a:pPr lvl="0" algn="l" defTabSz="577850">
            <a:lnSpc>
              <a:spcPct val="90000"/>
            </a:lnSpc>
            <a:spcBef>
              <a:spcPct val="0"/>
            </a:spcBef>
            <a:spcAft>
              <a:spcPct val="35000"/>
            </a:spcAft>
          </a:pPr>
          <a:r>
            <a:rPr lang="en-CA" sz="1300" kern="1200">
              <a:latin typeface="Arial" panose="020B0604020202020204" pitchFamily="34" charset="0"/>
              <a:cs typeface="Arial" panose="020B0604020202020204" pitchFamily="34" charset="0"/>
            </a:rPr>
            <a:t>- advocate for individual, familial, and community well-being and empowerment</a:t>
          </a:r>
        </a:p>
        <a:p>
          <a:pPr lvl="0" algn="l" defTabSz="577850">
            <a:lnSpc>
              <a:spcPct val="90000"/>
            </a:lnSpc>
            <a:spcBef>
              <a:spcPct val="0"/>
            </a:spcBef>
            <a:spcAft>
              <a:spcPct val="35000"/>
            </a:spcAft>
          </a:pPr>
          <a:r>
            <a:rPr lang="en-CA" sz="1300" kern="1200">
              <a:latin typeface="Arial" panose="020B0604020202020204" pitchFamily="34" charset="0"/>
              <a:cs typeface="Arial" panose="020B0604020202020204" pitchFamily="34" charset="0"/>
            </a:rPr>
            <a:t>- utilize transformative practices</a:t>
          </a:r>
        </a:p>
        <a:p>
          <a:pPr lvl="0" algn="l" defTabSz="577850">
            <a:lnSpc>
              <a:spcPct val="90000"/>
            </a:lnSpc>
            <a:spcBef>
              <a:spcPct val="0"/>
            </a:spcBef>
            <a:spcAft>
              <a:spcPct val="35000"/>
            </a:spcAft>
          </a:pPr>
          <a:r>
            <a:rPr lang="en-CA" sz="1300" kern="1200">
              <a:latin typeface="Arial" panose="020B0604020202020204" pitchFamily="34" charset="0"/>
              <a:cs typeface="Arial" panose="020B0604020202020204" pitchFamily="34" charset="0"/>
            </a:rPr>
            <a:t>- facilitate sustainable futures</a:t>
          </a:r>
        </a:p>
      </dsp:txBody>
      <dsp:txXfrm rot="10800000">
        <a:off x="0" y="3334543"/>
        <a:ext cx="3126105" cy="2000726"/>
      </dsp:txXfrm>
    </dsp:sp>
    <dsp:sp modelId="{15607125-C617-4E38-80DB-6FAF4FA2B07E}">
      <dsp:nvSpPr>
        <dsp:cNvPr id="0" name=""/>
        <dsp:cNvSpPr/>
      </dsp:nvSpPr>
      <dsp:spPr>
        <a:xfrm rot="5400000">
          <a:off x="3355340" y="2438400"/>
          <a:ext cx="2667635" cy="3126105"/>
        </a:xfrm>
        <a:prstGeom prst="round1Rect">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CA" sz="1300" b="1" kern="1200">
              <a:latin typeface="Arial" panose="020B0604020202020204" pitchFamily="34" charset="0"/>
              <a:cs typeface="Arial" panose="020B0604020202020204" pitchFamily="34" charset="0"/>
            </a:rPr>
            <a:t>CURRICULUM AREA</a:t>
          </a:r>
        </a:p>
        <a:p>
          <a:pPr lvl="0" algn="l" defTabSz="577850">
            <a:lnSpc>
              <a:spcPct val="90000"/>
            </a:lnSpc>
            <a:spcBef>
              <a:spcPct val="0"/>
            </a:spcBef>
            <a:spcAft>
              <a:spcPct val="35000"/>
            </a:spcAft>
          </a:pPr>
          <a:r>
            <a:rPr lang="en-CA" sz="1300" kern="1200">
              <a:latin typeface="Arial" panose="020B0604020202020204" pitchFamily="34" charset="0"/>
              <a:cs typeface="Arial" panose="020B0604020202020204" pitchFamily="34" charset="0"/>
            </a:rPr>
            <a:t>- help students discover and further develop their resources and capabilities</a:t>
          </a:r>
        </a:p>
        <a:p>
          <a:pPr lvl="0" algn="l" defTabSz="577850">
            <a:lnSpc>
              <a:spcPct val="90000"/>
            </a:lnSpc>
            <a:spcBef>
              <a:spcPct val="0"/>
            </a:spcBef>
            <a:spcAft>
              <a:spcPct val="35000"/>
            </a:spcAft>
          </a:pPr>
          <a:r>
            <a:rPr lang="en-CA" sz="1300" kern="1200">
              <a:latin typeface="Arial" panose="020B0604020202020204" pitchFamily="34" charset="0"/>
              <a:cs typeface="Arial" panose="020B0604020202020204" pitchFamily="34" charset="0"/>
            </a:rPr>
            <a:t>- use above to direct students' professional decisions and actions</a:t>
          </a:r>
        </a:p>
        <a:p>
          <a:pPr lvl="0" algn="l" defTabSz="577850">
            <a:lnSpc>
              <a:spcPct val="90000"/>
            </a:lnSpc>
            <a:spcBef>
              <a:spcPct val="0"/>
            </a:spcBef>
            <a:spcAft>
              <a:spcPct val="35000"/>
            </a:spcAft>
          </a:pPr>
          <a:r>
            <a:rPr lang="en-CA" sz="1300" kern="1200">
              <a:latin typeface="Arial" panose="020B0604020202020204" pitchFamily="34" charset="0"/>
              <a:cs typeface="Arial" panose="020B0604020202020204" pitchFamily="34" charset="0"/>
            </a:rPr>
            <a:t>- prepare students for life in general by clarifying and honing their capabilities</a:t>
          </a:r>
        </a:p>
      </dsp:txBody>
      <dsp:txXfrm rot="5400000">
        <a:off x="3688794" y="2771854"/>
        <a:ext cx="2000726" cy="3126105"/>
      </dsp:txXfrm>
    </dsp:sp>
    <dsp:sp modelId="{9E7FEA45-C827-4D2D-B073-380075628446}">
      <dsp:nvSpPr>
        <dsp:cNvPr id="0" name=""/>
        <dsp:cNvSpPr/>
      </dsp:nvSpPr>
      <dsp:spPr>
        <a:xfrm>
          <a:off x="1247628" y="1750502"/>
          <a:ext cx="3742322" cy="1688106"/>
        </a:xfrm>
        <a:prstGeom prst="roundRect">
          <a:avLst/>
        </a:prstGeom>
        <a:gradFill rotWithShape="0">
          <a:gsLst>
            <a:gs pos="0">
              <a:schemeClr val="accent5">
                <a:tint val="60000"/>
                <a:hueOff val="0"/>
                <a:satOff val="0"/>
                <a:lumOff val="0"/>
                <a:alphaOff val="0"/>
                <a:tint val="62000"/>
                <a:satMod val="180000"/>
              </a:schemeClr>
            </a:gs>
            <a:gs pos="65000">
              <a:schemeClr val="accent5">
                <a:tint val="60000"/>
                <a:hueOff val="0"/>
                <a:satOff val="0"/>
                <a:lumOff val="0"/>
                <a:alphaOff val="0"/>
                <a:tint val="32000"/>
                <a:satMod val="250000"/>
              </a:schemeClr>
            </a:gs>
            <a:gs pos="100000">
              <a:schemeClr val="accent5">
                <a:tint val="60000"/>
                <a:hueOff val="0"/>
                <a:satOff val="0"/>
                <a:lumOff val="0"/>
                <a:alphaOff val="0"/>
                <a:tint val="23000"/>
                <a:satMod val="300000"/>
              </a:schemeClr>
            </a:gs>
          </a:gsLst>
          <a:lin ang="16200000" scaled="0"/>
        </a:grad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b="1" kern="1200">
              <a:latin typeface="Arial" panose="020B0604020202020204" pitchFamily="34" charset="0"/>
              <a:cs typeface="Arial" panose="020B0604020202020204" pitchFamily="34" charset="0"/>
            </a:rPr>
            <a:t>IFHE's Four Dimensions of Home Economics Practice</a:t>
          </a:r>
          <a:endParaRPr lang="en-CA" sz="2000" kern="1200">
            <a:latin typeface="Arial" panose="020B0604020202020204" pitchFamily="34" charset="0"/>
            <a:cs typeface="Arial" panose="020B0604020202020204" pitchFamily="34" charset="0"/>
          </a:endParaRPr>
        </a:p>
      </dsp:txBody>
      <dsp:txXfrm>
        <a:off x="1247628" y="1750502"/>
        <a:ext cx="3742322" cy="168810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3C45F2-DD84-4C94-904A-E1B73C67405E}" type="datetimeFigureOut">
              <a:rPr lang="en-CA" smtClean="0"/>
              <a:t>2022-11-13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80A390-F7C1-40E6-A5B0-0F01E16300FF}" type="slidenum">
              <a:rPr lang="en-CA" smtClean="0"/>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6DF48A-B97B-492C-A58D-06F8009A638F}" type="datetimeFigureOut">
              <a:rPr lang="en-CA" smtClean="0"/>
              <a:t>2022-11-13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6F5F8-CE25-47D7-B30C-C4AF2462B498}" type="slidenum">
              <a:rPr lang="en-CA" smtClean="0"/>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36</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CE6F5F8-CE25-47D7-B30C-C4AF2462B498}" type="slidenum">
              <a:rPr lang="en-CA" smtClean="0"/>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8DAA77D-58BC-4894-AD40-A19AFD3460BB}" type="datetimeFigureOut">
              <a:rPr lang="en-CA" smtClean="0"/>
              <a:t>2022-11-13</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093B53B-62CE-4CE6-9AEA-3D5EDD8FA1B6}"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DAA77D-58BC-4894-AD40-A19AFD3460BB}" type="datetimeFigureOut">
              <a:rPr lang="en-CA" smtClean="0"/>
              <a:t>2022-11-13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093B53B-62CE-4CE6-9AEA-3D5EDD8FA1B6}"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DAA77D-58BC-4894-AD40-A19AFD3460BB}" type="datetimeFigureOut">
              <a:rPr lang="en-CA" smtClean="0"/>
              <a:t>2022-11-13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093B53B-62CE-4CE6-9AEA-3D5EDD8FA1B6}"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DAA77D-58BC-4894-AD40-A19AFD3460BB}" type="datetimeFigureOut">
              <a:rPr lang="en-CA" smtClean="0"/>
              <a:t>2022-11-13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093B53B-62CE-4CE6-9AEA-3D5EDD8FA1B6}" type="slidenum">
              <a:rPr lang="en-CA" smtClean="0"/>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8DAA77D-58BC-4894-AD40-A19AFD3460BB}" type="datetimeFigureOut">
              <a:rPr lang="en-CA" smtClean="0"/>
              <a:t>2022-11-13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093B53B-62CE-4CE6-9AEA-3D5EDD8FA1B6}" type="slidenum">
              <a:rPr lang="en-CA" smtClean="0"/>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8DAA77D-58BC-4894-AD40-A19AFD3460BB}" type="datetimeFigureOut">
              <a:rPr lang="en-CA" smtClean="0"/>
              <a:t>2022-11-13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2093B53B-62CE-4CE6-9AEA-3D5EDD8FA1B6}" type="slidenum">
              <a:rPr lang="en-CA" smtClean="0"/>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8DAA77D-58BC-4894-AD40-A19AFD3460BB}" type="datetimeFigureOut">
              <a:rPr lang="en-CA" smtClean="0"/>
              <a:t>2022-11-13</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2093B53B-62CE-4CE6-9AEA-3D5EDD8FA1B6}"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8DAA77D-58BC-4894-AD40-A19AFD3460BB}" type="datetimeFigureOut">
              <a:rPr lang="en-CA" smtClean="0"/>
              <a:t>2022-11-13</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2093B53B-62CE-4CE6-9AEA-3D5EDD8FA1B6}" type="slidenum">
              <a:rPr lang="en-CA" smtClean="0"/>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8DAA77D-58BC-4894-AD40-A19AFD3460BB}" type="datetimeFigureOut">
              <a:rPr lang="en-CA" smtClean="0"/>
              <a:t>2022-11-13</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2093B53B-62CE-4CE6-9AEA-3D5EDD8FA1B6}"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8DAA77D-58BC-4894-AD40-A19AFD3460BB}" type="datetimeFigureOut">
              <a:rPr lang="en-CA" smtClean="0"/>
              <a:t>2022-11-13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2093B53B-62CE-4CE6-9AEA-3D5EDD8FA1B6}"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8DAA77D-58BC-4894-AD40-A19AFD3460BB}" type="datetimeFigureOut">
              <a:rPr lang="en-CA" smtClean="0"/>
              <a:t>2022-11-13</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093B53B-62CE-4CE6-9AEA-3D5EDD8FA1B6}" type="slidenum">
              <a:rPr lang="en-CA" smtClean="0"/>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8DAA77D-58BC-4894-AD40-A19AFD3460BB}" type="datetimeFigureOut">
              <a:rPr lang="en-CA" smtClean="0"/>
              <a:t>2022-11-13</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093B53B-62CE-4CE6-9AEA-3D5EDD8FA1B6}"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 </a:t>
            </a:r>
            <a:endParaRPr lang="en-CA" dirty="0"/>
          </a:p>
        </p:txBody>
      </p:sp>
      <p:sp>
        <p:nvSpPr>
          <p:cNvPr id="3" name="Subtitle 2"/>
          <p:cNvSpPr>
            <a:spLocks noGrp="1"/>
          </p:cNvSpPr>
          <p:nvPr>
            <p:ph type="subTitle" idx="1"/>
          </p:nvPr>
        </p:nvSpPr>
        <p:spPr/>
        <p:txBody>
          <a:bodyPr>
            <a:normAutofit lnSpcReduction="10000"/>
          </a:bodyPr>
          <a:lstStyle/>
          <a:p>
            <a:pPr algn="ctr"/>
            <a:r>
              <a:rPr lang="en-CA" b="1" dirty="0" smtClean="0"/>
              <a:t>Sue L. T. McGregor </a:t>
            </a:r>
            <a:r>
              <a:rPr lang="en-CA" sz="1700" dirty="0" smtClean="0"/>
              <a:t>PhD, IPHE, Professor Emerita (MSVU)</a:t>
            </a:r>
          </a:p>
          <a:p>
            <a:pPr algn="ctr"/>
            <a:r>
              <a:rPr lang="en-CA" sz="1700" dirty="0" smtClean="0"/>
              <a:t>Nova Scotia, Canada</a:t>
            </a:r>
          </a:p>
          <a:p>
            <a:pPr algn="ctr"/>
            <a:r>
              <a:rPr lang="en-CA" dirty="0" smtClean="0"/>
              <a:t>www.consultmcgregor.com</a:t>
            </a:r>
            <a:endParaRPr lang="en-CA" dirty="0"/>
          </a:p>
        </p:txBody>
      </p:sp>
      <p:pic>
        <p:nvPicPr>
          <p:cNvPr id="1027" name="Picture 3"/>
          <p:cNvPicPr>
            <a:picLocks noChangeAspect="1" noChangeArrowheads="1"/>
          </p:cNvPicPr>
          <p:nvPr/>
        </p:nvPicPr>
        <p:blipFill>
          <a:blip r:embed="rId3" cstate="print"/>
          <a:srcRect/>
          <a:stretch>
            <a:fillRect/>
          </a:stretch>
        </p:blipFill>
        <p:spPr bwMode="auto">
          <a:xfrm>
            <a:off x="251520" y="404664"/>
            <a:ext cx="8676456" cy="28277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CA" sz="4000" b="1" i="1" dirty="0" smtClean="0">
                <a:solidFill>
                  <a:schemeClr val="bg2">
                    <a:lumMod val="25000"/>
                  </a:schemeClr>
                </a:solidFill>
                <a:latin typeface="Arial" pitchFamily="34" charset="0"/>
                <a:cs typeface="Arial" pitchFamily="34" charset="0"/>
              </a:rPr>
              <a:t>D-SPEARS</a:t>
            </a:r>
            <a:r>
              <a:rPr lang="en-CA" sz="4000" i="1" dirty="0" smtClean="0">
                <a:latin typeface="Arial" pitchFamily="34" charset="0"/>
                <a:cs typeface="Arial" pitchFamily="34" charset="0"/>
              </a:rPr>
              <a:t> </a:t>
            </a:r>
            <a:r>
              <a:rPr lang="en-CA" sz="4000" dirty="0" smtClean="0">
                <a:latin typeface="Arial" pitchFamily="34" charset="0"/>
                <a:cs typeface="Arial" pitchFamily="34" charset="0"/>
              </a:rPr>
              <a:t>to reflect the major issues threatening the safety, health, well-being, and future of Filipino </a:t>
            </a:r>
            <a:r>
              <a:rPr lang="en-CA" sz="4000" dirty="0" smtClean="0">
                <a:latin typeface="Arial" pitchFamily="34" charset="0"/>
                <a:cs typeface="Arial" pitchFamily="34" charset="0"/>
              </a:rPr>
              <a:t>families</a:t>
            </a:r>
          </a:p>
          <a:p>
            <a:r>
              <a:rPr lang="en-CA" sz="4000" b="1" dirty="0" smtClean="0">
                <a:solidFill>
                  <a:schemeClr val="bg2">
                    <a:lumMod val="25000"/>
                  </a:schemeClr>
                </a:solidFill>
                <a:latin typeface="Arial" pitchFamily="34" charset="0"/>
                <a:cs typeface="Arial" pitchFamily="34" charset="0"/>
              </a:rPr>
              <a:t>OVERCOMES </a:t>
            </a:r>
            <a:r>
              <a:rPr lang="en-CA" sz="4000" dirty="0" smtClean="0">
                <a:latin typeface="Arial" pitchFamily="34" charset="0"/>
                <a:cs typeface="Arial" pitchFamily="34" charset="0"/>
              </a:rPr>
              <a:t>to mitigate the negative </a:t>
            </a:r>
            <a:r>
              <a:rPr lang="en-CA" sz="4000" dirty="0" smtClean="0">
                <a:latin typeface="Arial" pitchFamily="34" charset="0"/>
                <a:cs typeface="Arial" pitchFamily="34" charset="0"/>
              </a:rPr>
              <a:t>impact of </a:t>
            </a:r>
            <a:r>
              <a:rPr lang="en-CA" sz="4000" dirty="0" smtClean="0">
                <a:latin typeface="Arial" pitchFamily="34" charset="0"/>
                <a:cs typeface="Arial" pitchFamily="34" charset="0"/>
              </a:rPr>
              <a:t>D-SPEARS </a:t>
            </a:r>
            <a:endParaRPr lang="en-CA" sz="4000" i="1" dirty="0" smtClean="0">
              <a:latin typeface="Arial" pitchFamily="34" charset="0"/>
              <a:cs typeface="Arial" pitchFamily="34" charset="0"/>
            </a:endParaRPr>
          </a:p>
          <a:p>
            <a:endParaRPr lang="en-CA" dirty="0"/>
          </a:p>
        </p:txBody>
      </p:sp>
      <p:sp>
        <p:nvSpPr>
          <p:cNvPr id="4" name="Title 3"/>
          <p:cNvSpPr>
            <a:spLocks noGrp="1"/>
          </p:cNvSpPr>
          <p:nvPr>
            <p:ph type="title"/>
          </p:nvPr>
        </p:nvSpPr>
        <p:spPr/>
        <p:txBody>
          <a:bodyPr/>
          <a:lstStyle/>
          <a:p>
            <a:r>
              <a:rPr lang="en-CA" dirty="0" smtClean="0"/>
              <a:t>She coined the acronyms</a:t>
            </a: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23528" y="476672"/>
            <a:ext cx="8628656" cy="54726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fontScale="90000"/>
          </a:bodyPr>
          <a:lstStyle/>
          <a:p>
            <a:r>
              <a:rPr lang="en-CA" dirty="0" smtClean="0"/>
              <a:t>Fallout of D-SPEARS (</a:t>
            </a:r>
            <a:r>
              <a:rPr lang="en-CA" dirty="0" err="1" smtClean="0"/>
              <a:t>Mabasa</a:t>
            </a:r>
            <a:r>
              <a:rPr lang="en-CA" dirty="0" smtClean="0"/>
              <a:t>, 2012)</a:t>
            </a:r>
            <a:endParaRPr lang="en-CA" dirty="0"/>
          </a:p>
        </p:txBody>
      </p:sp>
      <p:sp>
        <p:nvSpPr>
          <p:cNvPr id="3" name="Content Placeholder 2"/>
          <p:cNvSpPr>
            <a:spLocks noGrp="1"/>
          </p:cNvSpPr>
          <p:nvPr>
            <p:ph idx="1"/>
          </p:nvPr>
        </p:nvSpPr>
        <p:spPr>
          <a:xfrm>
            <a:off x="467544" y="1196752"/>
            <a:ext cx="8229600" cy="5040560"/>
          </a:xfrm>
        </p:spPr>
        <p:txBody>
          <a:bodyPr>
            <a:normAutofit/>
          </a:bodyPr>
          <a:lstStyle/>
          <a:p>
            <a:r>
              <a:rPr lang="en-CA" dirty="0" smtClean="0"/>
              <a:t>parent’s </a:t>
            </a:r>
            <a:r>
              <a:rPr lang="en-CA" dirty="0" smtClean="0"/>
              <a:t>inability to provide social control within the family </a:t>
            </a:r>
            <a:r>
              <a:rPr lang="en-CA" dirty="0" smtClean="0"/>
              <a:t>unit</a:t>
            </a:r>
          </a:p>
          <a:p>
            <a:r>
              <a:rPr lang="en-CA" dirty="0" smtClean="0"/>
              <a:t>fewer </a:t>
            </a:r>
            <a:r>
              <a:rPr lang="en-CA" dirty="0" smtClean="0"/>
              <a:t>opportunities for a cohesive family unit with solidarity (especially when one or both parents </a:t>
            </a:r>
            <a:r>
              <a:rPr lang="en-CA" dirty="0" smtClean="0"/>
              <a:t>is working </a:t>
            </a:r>
            <a:r>
              <a:rPr lang="en-CA" dirty="0" smtClean="0"/>
              <a:t>abroad and sending money home</a:t>
            </a:r>
            <a:r>
              <a:rPr lang="en-CA" dirty="0" smtClean="0"/>
              <a:t>) </a:t>
            </a:r>
          </a:p>
          <a:p>
            <a:r>
              <a:rPr lang="en-CA" dirty="0" smtClean="0"/>
              <a:t>economic </a:t>
            </a:r>
            <a:r>
              <a:rPr lang="en-CA" dirty="0" smtClean="0"/>
              <a:t>difficulties </a:t>
            </a:r>
            <a:r>
              <a:rPr lang="en-CA" dirty="0" smtClean="0"/>
              <a:t>force </a:t>
            </a:r>
            <a:r>
              <a:rPr lang="en-CA" dirty="0" smtClean="0"/>
              <a:t>children to leave school and go to </a:t>
            </a:r>
            <a:r>
              <a:rPr lang="en-CA" dirty="0" smtClean="0"/>
              <a:t>work </a:t>
            </a:r>
          </a:p>
          <a:p>
            <a:r>
              <a:rPr lang="en-CA" dirty="0" smtClean="0"/>
              <a:t>both </a:t>
            </a:r>
            <a:r>
              <a:rPr lang="en-CA" dirty="0" smtClean="0"/>
              <a:t>parents working </a:t>
            </a:r>
            <a:r>
              <a:rPr lang="en-CA" dirty="0" smtClean="0"/>
              <a:t>exposes </a:t>
            </a:r>
            <a:r>
              <a:rPr lang="en-CA" dirty="0" smtClean="0"/>
              <a:t>children to street hazards because no one </a:t>
            </a:r>
            <a:r>
              <a:rPr lang="en-CA" dirty="0" smtClean="0"/>
              <a:t>is home </a:t>
            </a:r>
            <a:r>
              <a:rPr lang="en-CA" dirty="0" smtClean="0"/>
              <a:t>when school </a:t>
            </a:r>
            <a:r>
              <a:rPr lang="en-CA" dirty="0" smtClean="0"/>
              <a:t>ends </a:t>
            </a:r>
            <a:endParaRPr lang="en-CA" dirty="0" smtClean="0"/>
          </a:p>
          <a:p>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24744"/>
            <a:ext cx="8229600" cy="5400600"/>
          </a:xfrm>
        </p:spPr>
        <p:txBody>
          <a:bodyPr>
            <a:normAutofit fontScale="92500" lnSpcReduction="20000"/>
          </a:bodyPr>
          <a:lstStyle/>
          <a:p>
            <a:r>
              <a:rPr lang="en-CA" dirty="0" smtClean="0"/>
              <a:t>parents</a:t>
            </a:r>
            <a:r>
              <a:rPr lang="en-CA" dirty="0" smtClean="0"/>
              <a:t>’ inability to recognize and inculcate in their children a higher meaning of and purpose for the family unit </a:t>
            </a:r>
            <a:r>
              <a:rPr lang="en-CA" dirty="0" smtClean="0"/>
              <a:t>leads </a:t>
            </a:r>
            <a:r>
              <a:rPr lang="en-CA" dirty="0" smtClean="0"/>
              <a:t>to a loss of family goals and the deterioration of family values, which provide anchors in hard times. The absence of family values (i.e., valuing the family) thus </a:t>
            </a:r>
            <a:r>
              <a:rPr lang="en-CA" dirty="0" smtClean="0"/>
              <a:t>creates </a:t>
            </a:r>
            <a:r>
              <a:rPr lang="en-CA" dirty="0" smtClean="0"/>
              <a:t>susceptible weak spots in the family unit. </a:t>
            </a:r>
          </a:p>
          <a:p>
            <a:endParaRPr lang="en-CA" dirty="0" smtClean="0"/>
          </a:p>
          <a:p>
            <a:r>
              <a:rPr lang="en-CA" dirty="0" smtClean="0"/>
              <a:t>an </a:t>
            </a:r>
            <a:r>
              <a:rPr lang="en-CA" dirty="0" smtClean="0"/>
              <a:t>excessive, inadequately monitored media presence </a:t>
            </a:r>
            <a:r>
              <a:rPr lang="en-CA" dirty="0" smtClean="0"/>
              <a:t>compromises already-strains </a:t>
            </a:r>
            <a:r>
              <a:rPr lang="en-CA" dirty="0" smtClean="0"/>
              <a:t>interpersonal relationships and family ties. </a:t>
            </a:r>
          </a:p>
          <a:p>
            <a:endParaRPr lang="en-CA" dirty="0" smtClean="0"/>
          </a:p>
          <a:p>
            <a:r>
              <a:rPr lang="en-CA" dirty="0" smtClean="0"/>
              <a:t>t</a:t>
            </a:r>
            <a:r>
              <a:rPr lang="en-CA" dirty="0" smtClean="0"/>
              <a:t>eens</a:t>
            </a:r>
            <a:r>
              <a:rPr lang="en-CA" dirty="0" smtClean="0"/>
              <a:t>’ early sexual involvement </a:t>
            </a:r>
            <a:r>
              <a:rPr lang="en-CA" dirty="0" smtClean="0"/>
              <a:t>exposes </a:t>
            </a:r>
            <a:r>
              <a:rPr lang="en-CA" dirty="0" smtClean="0"/>
              <a:t>them to sexually transmitted diseases, pregnancies, too-early marriages, emotional wounds, and wasted lives; the whole family is affected</a:t>
            </a:r>
          </a:p>
          <a:p>
            <a:endParaRPr lang="en-CA" dirty="0"/>
          </a:p>
        </p:txBody>
      </p:sp>
      <p:sp>
        <p:nvSpPr>
          <p:cNvPr id="3" name="Title 2"/>
          <p:cNvSpPr>
            <a:spLocks noGrp="1"/>
          </p:cNvSpPr>
          <p:nvPr>
            <p:ph type="title"/>
          </p:nvPr>
        </p:nvSpPr>
        <p:spPr>
          <a:xfrm>
            <a:off x="107504" y="116632"/>
            <a:ext cx="8784976" cy="1143000"/>
          </a:xfrm>
        </p:spPr>
        <p:txBody>
          <a:bodyPr>
            <a:normAutofit fontScale="90000"/>
          </a:bodyPr>
          <a:lstStyle/>
          <a:p>
            <a:r>
              <a:rPr lang="en-CA" dirty="0" smtClean="0"/>
              <a:t>Fallout of D-SPEARS (</a:t>
            </a:r>
            <a:r>
              <a:rPr lang="en-CA" dirty="0" err="1" smtClean="0"/>
              <a:t>Mabasa</a:t>
            </a:r>
            <a:r>
              <a:rPr lang="en-CA" dirty="0" smtClean="0"/>
              <a:t>, </a:t>
            </a:r>
            <a:r>
              <a:rPr lang="en-CA" dirty="0" smtClean="0"/>
              <a:t>2012 </a:t>
            </a:r>
            <a:r>
              <a:rPr lang="en-CA" sz="1000" dirty="0" err="1" smtClean="0"/>
              <a:t>fini</a:t>
            </a:r>
            <a:r>
              <a:rPr lang="en-CA" dirty="0" smtClean="0"/>
              <a:t>)</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CA" i="1" dirty="0" smtClean="0">
                <a:solidFill>
                  <a:srgbClr val="C00000"/>
                </a:solidFill>
              </a:rPr>
              <a:t>OVERCOMES:</a:t>
            </a:r>
            <a:r>
              <a:rPr lang="en-CA" dirty="0" smtClean="0"/>
              <a:t> we can help families </a:t>
            </a:r>
            <a:endParaRPr lang="en-CA" dirty="0"/>
          </a:p>
        </p:txBody>
      </p:sp>
      <p:sp>
        <p:nvSpPr>
          <p:cNvPr id="3" name="Content Placeholder 2"/>
          <p:cNvSpPr>
            <a:spLocks noGrp="1"/>
          </p:cNvSpPr>
          <p:nvPr>
            <p:ph idx="1"/>
          </p:nvPr>
        </p:nvSpPr>
        <p:spPr>
          <a:xfrm>
            <a:off x="457200" y="1196752"/>
            <a:ext cx="8229600" cy="4810539"/>
          </a:xfrm>
        </p:spPr>
        <p:txBody>
          <a:bodyPr>
            <a:normAutofit fontScale="55000" lnSpcReduction="20000"/>
          </a:bodyPr>
          <a:lstStyle/>
          <a:p>
            <a:r>
              <a:rPr lang="en-CA" sz="5700" b="1" dirty="0" smtClean="0">
                <a:solidFill>
                  <a:srgbClr val="FF0000"/>
                </a:solidFill>
              </a:rPr>
              <a:t>O</a:t>
            </a:r>
            <a:r>
              <a:rPr lang="en-CA" dirty="0" smtClean="0"/>
              <a:t> </a:t>
            </a:r>
            <a:r>
              <a:rPr lang="en-CA" b="1" dirty="0" smtClean="0"/>
              <a:t>have</a:t>
            </a:r>
            <a:r>
              <a:rPr lang="en-CA" dirty="0" smtClean="0"/>
              <a:t> </a:t>
            </a:r>
            <a:r>
              <a:rPr lang="en-CA" b="1" dirty="0" smtClean="0"/>
              <a:t>open and honest </a:t>
            </a:r>
            <a:r>
              <a:rPr lang="en-CA" b="1" dirty="0" smtClean="0"/>
              <a:t>communication </a:t>
            </a:r>
          </a:p>
          <a:p>
            <a:r>
              <a:rPr lang="en-CA" sz="5700" b="1" dirty="0" smtClean="0">
                <a:solidFill>
                  <a:srgbClr val="FF0000"/>
                </a:solidFill>
              </a:rPr>
              <a:t>V</a:t>
            </a:r>
            <a:r>
              <a:rPr lang="en-CA" dirty="0" smtClean="0">
                <a:solidFill>
                  <a:srgbClr val="FF0000"/>
                </a:solidFill>
              </a:rPr>
              <a:t> </a:t>
            </a:r>
            <a:r>
              <a:rPr lang="en-CA" b="1" dirty="0" smtClean="0"/>
              <a:t>employ zero tolerance for violence or any form of abuse and </a:t>
            </a:r>
            <a:endParaRPr lang="en-CA" b="1" dirty="0" smtClean="0"/>
          </a:p>
          <a:p>
            <a:r>
              <a:rPr lang="en-CA" sz="5700" b="1" dirty="0" smtClean="0">
                <a:solidFill>
                  <a:srgbClr val="FF0000"/>
                </a:solidFill>
              </a:rPr>
              <a:t>E</a:t>
            </a:r>
            <a:r>
              <a:rPr lang="en-CA" sz="5700" b="1" dirty="0" smtClean="0"/>
              <a:t> </a:t>
            </a:r>
            <a:r>
              <a:rPr lang="en-CA" b="1" dirty="0" smtClean="0"/>
              <a:t>become empowered (i.e., find their inner power and strength</a:t>
            </a:r>
            <a:r>
              <a:rPr lang="en-CA" b="1" dirty="0" smtClean="0"/>
              <a:t>) </a:t>
            </a:r>
          </a:p>
          <a:p>
            <a:r>
              <a:rPr lang="en-CA" sz="5700" b="1" dirty="0" smtClean="0">
                <a:solidFill>
                  <a:srgbClr val="FF0000"/>
                </a:solidFill>
              </a:rPr>
              <a:t>R</a:t>
            </a:r>
            <a:r>
              <a:rPr lang="en-CA" b="1" dirty="0" smtClean="0"/>
              <a:t> </a:t>
            </a:r>
            <a:r>
              <a:rPr lang="en-CA" b="1" dirty="0" smtClean="0"/>
              <a:t>strengthen relationships among their </a:t>
            </a:r>
            <a:r>
              <a:rPr lang="en-CA" b="1" dirty="0" smtClean="0"/>
              <a:t>members </a:t>
            </a:r>
          </a:p>
          <a:p>
            <a:r>
              <a:rPr lang="en-CA" sz="6400" b="1" dirty="0" smtClean="0">
                <a:solidFill>
                  <a:srgbClr val="FF0000"/>
                </a:solidFill>
              </a:rPr>
              <a:t>C</a:t>
            </a:r>
            <a:r>
              <a:rPr lang="en-CA" b="1" dirty="0" smtClean="0"/>
              <a:t> develop </a:t>
            </a:r>
            <a:r>
              <a:rPr lang="en-CA" b="1" dirty="0" smtClean="0"/>
              <a:t>communication, decision-making, and problem-solving </a:t>
            </a:r>
            <a:r>
              <a:rPr lang="en-CA" b="1" dirty="0" smtClean="0"/>
              <a:t>skills </a:t>
            </a:r>
          </a:p>
          <a:p>
            <a:r>
              <a:rPr lang="en-CA" sz="6400" b="1" dirty="0" smtClean="0">
                <a:solidFill>
                  <a:srgbClr val="FF0000"/>
                </a:solidFill>
              </a:rPr>
              <a:t>O</a:t>
            </a:r>
            <a:r>
              <a:rPr lang="en-CA" b="1" dirty="0" smtClean="0"/>
              <a:t> </a:t>
            </a:r>
            <a:r>
              <a:rPr lang="en-CA" b="1" dirty="0" smtClean="0"/>
              <a:t>value and ensure </a:t>
            </a:r>
            <a:r>
              <a:rPr lang="en-CA" b="1" dirty="0" smtClean="0"/>
              <a:t>there are regular </a:t>
            </a:r>
            <a:r>
              <a:rPr lang="en-CA" b="1" dirty="0" smtClean="0"/>
              <a:t>family outings and </a:t>
            </a:r>
            <a:r>
              <a:rPr lang="en-CA" b="1" dirty="0" smtClean="0"/>
              <a:t>get-togethers </a:t>
            </a:r>
          </a:p>
          <a:p>
            <a:r>
              <a:rPr lang="en-CA" sz="6400" b="1" dirty="0" smtClean="0">
                <a:solidFill>
                  <a:srgbClr val="FF0000"/>
                </a:solidFill>
              </a:rPr>
              <a:t>M</a:t>
            </a:r>
            <a:r>
              <a:rPr lang="en-CA" b="1" dirty="0" smtClean="0">
                <a:solidFill>
                  <a:srgbClr val="FF0000"/>
                </a:solidFill>
              </a:rPr>
              <a:t> </a:t>
            </a:r>
            <a:r>
              <a:rPr lang="en-CA" b="1" dirty="0" smtClean="0"/>
              <a:t>teach </a:t>
            </a:r>
            <a:r>
              <a:rPr lang="en-CA" b="1" dirty="0" smtClean="0"/>
              <a:t>parents how to monitor their children’s media exposure </a:t>
            </a:r>
            <a:endParaRPr lang="en-CA" b="1" dirty="0" smtClean="0"/>
          </a:p>
          <a:p>
            <a:r>
              <a:rPr lang="en-CA" sz="7300" b="1" dirty="0" smtClean="0">
                <a:solidFill>
                  <a:srgbClr val="FF0000"/>
                </a:solidFill>
              </a:rPr>
              <a:t>E</a:t>
            </a:r>
            <a:r>
              <a:rPr lang="en-CA" b="1" dirty="0" smtClean="0"/>
              <a:t> </a:t>
            </a:r>
            <a:r>
              <a:rPr lang="en-CA" b="1" dirty="0" smtClean="0"/>
              <a:t>teach adults about career planning and gaining employment so economic benefits can be realized for improved family </a:t>
            </a:r>
            <a:r>
              <a:rPr lang="en-CA" b="1" dirty="0" smtClean="0"/>
              <a:t>welfare </a:t>
            </a:r>
          </a:p>
          <a:p>
            <a:r>
              <a:rPr lang="en-CA" sz="6500" b="1" dirty="0" smtClean="0">
                <a:solidFill>
                  <a:srgbClr val="FF0000"/>
                </a:solidFill>
              </a:rPr>
              <a:t>S</a:t>
            </a:r>
            <a:r>
              <a:rPr lang="en-CA" b="1" dirty="0" smtClean="0"/>
              <a:t> appreciate </a:t>
            </a:r>
            <a:r>
              <a:rPr lang="en-CA" b="1" dirty="0" smtClean="0"/>
              <a:t>the importance of nurturing spirituality to offset </a:t>
            </a:r>
            <a:r>
              <a:rPr lang="en-CA" b="1" dirty="0" smtClean="0"/>
              <a:t>their heavy reliance </a:t>
            </a:r>
            <a:r>
              <a:rPr lang="en-CA" b="1" dirty="0" smtClean="0"/>
              <a:t>on materialism and </a:t>
            </a:r>
            <a:r>
              <a:rPr lang="en-CA" b="1" dirty="0" smtClean="0"/>
              <a:t>consumerism </a:t>
            </a:r>
            <a:endParaRPr lang="en-CA" b="1" dirty="0" smtClean="0"/>
          </a:p>
          <a:p>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24744"/>
            <a:ext cx="8435280" cy="5328592"/>
          </a:xfrm>
        </p:spPr>
        <p:txBody>
          <a:bodyPr>
            <a:normAutofit fontScale="92500" lnSpcReduction="10000"/>
          </a:bodyPr>
          <a:lstStyle/>
          <a:p>
            <a:r>
              <a:rPr lang="en-CA" dirty="0" smtClean="0"/>
              <a:t>This comprehensive roster of </a:t>
            </a:r>
            <a:r>
              <a:rPr lang="en-CA" b="1" dirty="0" smtClean="0">
                <a:solidFill>
                  <a:schemeClr val="bg2">
                    <a:lumMod val="25000"/>
                  </a:schemeClr>
                </a:solidFill>
              </a:rPr>
              <a:t>OVERCOMES </a:t>
            </a:r>
            <a:r>
              <a:rPr lang="en-CA" dirty="0" smtClean="0"/>
              <a:t>actions to address </a:t>
            </a:r>
            <a:r>
              <a:rPr lang="en-CA" b="1" dirty="0" smtClean="0">
                <a:solidFill>
                  <a:schemeClr val="bg2">
                    <a:lumMod val="25000"/>
                  </a:schemeClr>
                </a:solidFill>
              </a:rPr>
              <a:t>D-SPEARS </a:t>
            </a:r>
            <a:r>
              <a:rPr lang="en-CA" dirty="0" smtClean="0"/>
              <a:t>deals with </a:t>
            </a:r>
            <a:r>
              <a:rPr lang="en-CA" dirty="0" smtClean="0"/>
              <a:t>both material and relational aspects of daily life – things that can be concretely targeted when </a:t>
            </a:r>
            <a:r>
              <a:rPr lang="en-CA" b="1" dirty="0" smtClean="0"/>
              <a:t>rebuilding</a:t>
            </a:r>
            <a:r>
              <a:rPr lang="en-CA" dirty="0" smtClean="0"/>
              <a:t> families. </a:t>
            </a:r>
            <a:endParaRPr lang="en-CA" dirty="0" smtClean="0"/>
          </a:p>
          <a:p>
            <a:r>
              <a:rPr lang="en-CA" b="1" dirty="0" smtClean="0">
                <a:solidFill>
                  <a:schemeClr val="bg2">
                    <a:lumMod val="25000"/>
                  </a:schemeClr>
                </a:solidFill>
              </a:rPr>
              <a:t>But </a:t>
            </a:r>
            <a:r>
              <a:rPr lang="en-CA" b="1" dirty="0" smtClean="0">
                <a:solidFill>
                  <a:schemeClr val="bg2">
                    <a:lumMod val="25000"/>
                  </a:schemeClr>
                </a:solidFill>
              </a:rPr>
              <a:t>context also matters</a:t>
            </a:r>
            <a:r>
              <a:rPr lang="en-CA" dirty="0" smtClean="0"/>
              <a:t>. Home economists working in different regions of the Philippines will need different technical knowledge and </a:t>
            </a:r>
            <a:r>
              <a:rPr lang="en-CA" dirty="0" smtClean="0"/>
              <a:t>expertise: </a:t>
            </a:r>
          </a:p>
          <a:p>
            <a:pPr lvl="1"/>
            <a:r>
              <a:rPr lang="en-CA" dirty="0" smtClean="0"/>
              <a:t>Many </a:t>
            </a:r>
            <a:r>
              <a:rPr lang="en-CA" u="sng" dirty="0" smtClean="0"/>
              <a:t>urban</a:t>
            </a:r>
            <a:r>
              <a:rPr lang="en-CA" dirty="0" smtClean="0"/>
              <a:t> dwellers tend to lack water, sanitation, electricity, and permanent shelters. </a:t>
            </a:r>
          </a:p>
          <a:p>
            <a:pPr lvl="1"/>
            <a:r>
              <a:rPr lang="en-CA" u="sng" dirty="0" smtClean="0"/>
              <a:t>Rural</a:t>
            </a:r>
            <a:r>
              <a:rPr lang="en-CA" dirty="0" smtClean="0"/>
              <a:t> </a:t>
            </a:r>
            <a:r>
              <a:rPr lang="en-CA" dirty="0" smtClean="0"/>
              <a:t>dwellers have shelters but their living accommodations are crowded, and they face issues while living off the land (agricultural employment and subsistence farming</a:t>
            </a:r>
            <a:r>
              <a:rPr lang="en-CA" dirty="0" smtClean="0"/>
              <a:t>) </a:t>
            </a:r>
          </a:p>
          <a:p>
            <a:pPr lvl="1"/>
            <a:r>
              <a:rPr lang="en-CA" u="sng" dirty="0" smtClean="0"/>
              <a:t>Coastal</a:t>
            </a:r>
            <a:r>
              <a:rPr lang="en-CA" dirty="0" smtClean="0"/>
              <a:t> </a:t>
            </a:r>
            <a:r>
              <a:rPr lang="en-CA" dirty="0" smtClean="0"/>
              <a:t>dwellers face quality of life challenges inherent with living and working on the </a:t>
            </a:r>
            <a:r>
              <a:rPr lang="en-CA" dirty="0" smtClean="0"/>
              <a:t>water</a:t>
            </a:r>
            <a:endParaRPr lang="en-CA" dirty="0"/>
          </a:p>
        </p:txBody>
      </p:sp>
      <p:sp>
        <p:nvSpPr>
          <p:cNvPr id="3" name="Title 2"/>
          <p:cNvSpPr>
            <a:spLocks noGrp="1"/>
          </p:cNvSpPr>
          <p:nvPr>
            <p:ph type="title"/>
          </p:nvPr>
        </p:nvSpPr>
        <p:spPr>
          <a:xfrm>
            <a:off x="539552" y="116632"/>
            <a:ext cx="8229600" cy="1143000"/>
          </a:xfrm>
        </p:spPr>
        <p:txBody>
          <a:bodyPr>
            <a:normAutofit/>
          </a:bodyPr>
          <a:lstStyle/>
          <a:p>
            <a:r>
              <a:rPr lang="en-CA" dirty="0" smtClean="0"/>
              <a:t>Tailor Practice to the Context</a:t>
            </a:r>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170586"/>
          </a:xfrm>
        </p:spPr>
        <p:txBody>
          <a:bodyPr>
            <a:normAutofit/>
          </a:bodyPr>
          <a:lstStyle/>
          <a:p>
            <a:pPr algn="ctr"/>
            <a:r>
              <a:rPr lang="en-CA" sz="5400" dirty="0" smtClean="0"/>
              <a:t>Actions </a:t>
            </a:r>
            <a:r>
              <a:rPr lang="en-CA" sz="5400" dirty="0" smtClean="0"/>
              <a:t/>
            </a:r>
            <a:br>
              <a:rPr lang="en-CA" sz="5400" dirty="0" smtClean="0"/>
            </a:br>
            <a:r>
              <a:rPr lang="en-CA" sz="5400" dirty="0" smtClean="0"/>
              <a:t>Home </a:t>
            </a:r>
            <a:r>
              <a:rPr lang="en-CA" sz="5400" dirty="0" smtClean="0"/>
              <a:t>Economists Can Take to Rebuild Filipino </a:t>
            </a:r>
            <a:r>
              <a:rPr lang="en-CA" sz="5400" dirty="0" smtClean="0"/>
              <a:t>Families … </a:t>
            </a:r>
            <a:br>
              <a:rPr lang="en-CA" sz="5400" dirty="0" smtClean="0"/>
            </a:br>
            <a:r>
              <a:rPr lang="en-CA" sz="5400" dirty="0" smtClean="0"/>
              <a:t>Beyond </a:t>
            </a:r>
            <a:r>
              <a:rPr lang="en-CA" sz="5400" b="0" dirty="0" smtClean="0">
                <a:solidFill>
                  <a:schemeClr val="bg2">
                    <a:lumMod val="25000"/>
                  </a:schemeClr>
                </a:solidFill>
              </a:rPr>
              <a:t>OVERCOMES</a:t>
            </a:r>
            <a:endParaRPr lang="en-CA" sz="5400" b="0"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FHE_Logo.png"/>
          <p:cNvPicPr>
            <a:picLocks noGrp="1" noChangeAspect="1"/>
          </p:cNvPicPr>
          <p:nvPr>
            <p:ph sz="half" idx="1"/>
          </p:nvPr>
        </p:nvPicPr>
        <p:blipFill>
          <a:blip r:embed="rId3" cstate="print"/>
          <a:stretch>
            <a:fillRect/>
          </a:stretch>
        </p:blipFill>
        <p:spPr>
          <a:xfrm>
            <a:off x="774912" y="2226658"/>
            <a:ext cx="3403175" cy="3034921"/>
          </a:xfrm>
        </p:spPr>
      </p:pic>
      <p:sp>
        <p:nvSpPr>
          <p:cNvPr id="5" name="Content Placeholder 4"/>
          <p:cNvSpPr>
            <a:spLocks noGrp="1"/>
          </p:cNvSpPr>
          <p:nvPr>
            <p:ph sz="half" idx="2"/>
          </p:nvPr>
        </p:nvSpPr>
        <p:spPr/>
        <p:txBody>
          <a:bodyPr/>
          <a:lstStyle/>
          <a:p>
            <a:r>
              <a:rPr lang="en-CA" dirty="0" smtClean="0"/>
              <a:t> </a:t>
            </a:r>
            <a:endParaRPr lang="en-CA" dirty="0"/>
          </a:p>
        </p:txBody>
      </p:sp>
      <p:sp>
        <p:nvSpPr>
          <p:cNvPr id="3" name="Title 2"/>
          <p:cNvSpPr>
            <a:spLocks noGrp="1"/>
          </p:cNvSpPr>
          <p:nvPr>
            <p:ph type="title"/>
          </p:nvPr>
        </p:nvSpPr>
        <p:spPr/>
        <p:txBody>
          <a:bodyPr/>
          <a:lstStyle/>
          <a:p>
            <a:r>
              <a:rPr lang="en-CA" dirty="0" smtClean="0"/>
              <a:t> </a:t>
            </a:r>
            <a:endParaRPr lang="en-CA" dirty="0"/>
          </a:p>
        </p:txBody>
      </p:sp>
      <p:pic>
        <p:nvPicPr>
          <p:cNvPr id="4100" name="Picture 4" descr="SDG wheel"/>
          <p:cNvPicPr>
            <a:picLocks noChangeAspect="1" noChangeArrowheads="1"/>
          </p:cNvPicPr>
          <p:nvPr/>
        </p:nvPicPr>
        <p:blipFill>
          <a:blip r:embed="rId4" cstate="print"/>
          <a:srcRect/>
          <a:stretch>
            <a:fillRect/>
          </a:stretch>
        </p:blipFill>
        <p:spPr bwMode="auto">
          <a:xfrm>
            <a:off x="5076056" y="2492896"/>
            <a:ext cx="3625814" cy="241842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8640"/>
            <a:ext cx="8229600" cy="1143000"/>
          </a:xfrm>
        </p:spPr>
        <p:txBody>
          <a:bodyPr>
            <a:normAutofit fontScale="90000"/>
          </a:bodyPr>
          <a:lstStyle/>
          <a:p>
            <a:r>
              <a:rPr lang="en-CA" dirty="0" smtClean="0"/>
              <a:t>IFHE’s (2008) Home Economics Practice Dimensions</a:t>
            </a:r>
            <a:endParaRPr lang="en-CA" dirty="0"/>
          </a:p>
        </p:txBody>
      </p:sp>
      <p:graphicFrame>
        <p:nvGraphicFramePr>
          <p:cNvPr id="4" name="Diagram 3"/>
          <p:cNvGraphicFramePr/>
          <p:nvPr/>
        </p:nvGraphicFramePr>
        <p:xfrm>
          <a:off x="2411760" y="1268760"/>
          <a:ext cx="6252210" cy="5335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55576" y="1844824"/>
            <a:ext cx="7797552" cy="4680520"/>
          </a:xfrm>
        </p:spPr>
        <p:txBody>
          <a:bodyPr>
            <a:normAutofit fontScale="92500" lnSpcReduction="10000"/>
          </a:bodyPr>
          <a:lstStyle/>
          <a:p>
            <a:pPr>
              <a:buNone/>
            </a:pPr>
            <a:r>
              <a:rPr lang="en-CA" dirty="0" smtClean="0"/>
              <a:t>IFHE’s framing of the profession </a:t>
            </a:r>
            <a:r>
              <a:rPr lang="en-CA" dirty="0" smtClean="0"/>
              <a:t>along four dimensions affirms </a:t>
            </a:r>
            <a:r>
              <a:rPr lang="en-CA" dirty="0" smtClean="0"/>
              <a:t>that Filipino home economists striving to rebuild families and </a:t>
            </a:r>
            <a:r>
              <a:rPr lang="en-CA" dirty="0" smtClean="0"/>
              <a:t>communities can exercise their influence and expertise in</a:t>
            </a:r>
          </a:p>
          <a:p>
            <a:pPr lvl="1"/>
            <a:r>
              <a:rPr lang="en-CA" dirty="0" smtClean="0"/>
              <a:t>research</a:t>
            </a:r>
          </a:p>
          <a:p>
            <a:pPr lvl="1"/>
            <a:r>
              <a:rPr lang="en-CA" dirty="0" smtClean="0"/>
              <a:t>e</a:t>
            </a:r>
            <a:r>
              <a:rPr lang="en-CA" dirty="0" smtClean="0"/>
              <a:t>ducation (all levels) and curricula </a:t>
            </a:r>
          </a:p>
          <a:p>
            <a:pPr lvl="1"/>
            <a:r>
              <a:rPr lang="en-CA" dirty="0" smtClean="0"/>
              <a:t>the </a:t>
            </a:r>
            <a:r>
              <a:rPr lang="en-CA" dirty="0" smtClean="0"/>
              <a:t>policy </a:t>
            </a:r>
            <a:r>
              <a:rPr lang="en-CA" dirty="0" smtClean="0"/>
              <a:t>arena (all levels of government) </a:t>
            </a:r>
          </a:p>
          <a:p>
            <a:pPr lvl="1"/>
            <a:r>
              <a:rPr lang="en-CA" dirty="0" smtClean="0"/>
              <a:t>civil society and non-governmental organizations</a:t>
            </a:r>
          </a:p>
          <a:p>
            <a:pPr lvl="1"/>
            <a:r>
              <a:rPr lang="en-CA" dirty="0" smtClean="0"/>
              <a:t>non-profit organizations</a:t>
            </a:r>
          </a:p>
          <a:p>
            <a:pPr lvl="1"/>
            <a:r>
              <a:rPr lang="en-CA" dirty="0" smtClean="0"/>
              <a:t>development agencies</a:t>
            </a:r>
          </a:p>
          <a:p>
            <a:pPr lvl="1"/>
            <a:r>
              <a:rPr lang="en-CA" dirty="0" smtClean="0"/>
              <a:t>employees </a:t>
            </a:r>
            <a:r>
              <a:rPr lang="en-CA" dirty="0" smtClean="0"/>
              <a:t>or consultants to industry </a:t>
            </a:r>
            <a:endParaRPr lang="en-CA" dirty="0" smtClean="0"/>
          </a:p>
          <a:p>
            <a:pPr lvl="1"/>
            <a:r>
              <a:rPr lang="en-CA" dirty="0" smtClean="0"/>
              <a:t>their </a:t>
            </a:r>
            <a:r>
              <a:rPr lang="en-CA" dirty="0" smtClean="0"/>
              <a:t>own entrepreneurial initiatives</a:t>
            </a:r>
            <a:endParaRPr lang="en-CA" dirty="0"/>
          </a:p>
        </p:txBody>
      </p:sp>
      <p:sp>
        <p:nvSpPr>
          <p:cNvPr id="5" name="Title 4"/>
          <p:cNvSpPr>
            <a:spLocks noGrp="1"/>
          </p:cNvSpPr>
          <p:nvPr>
            <p:ph type="title"/>
          </p:nvPr>
        </p:nvSpPr>
        <p:spPr/>
        <p:txBody>
          <a:bodyPr>
            <a:normAutofit fontScale="90000"/>
          </a:bodyPr>
          <a:lstStyle/>
          <a:p>
            <a:r>
              <a:rPr lang="en-CA" dirty="0" smtClean="0"/>
              <a:t>ALL Filipino home economists have a role to play in rebuilding Filipino families and communities:</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4185810"/>
          </a:xfrm>
        </p:spPr>
        <p:txBody>
          <a:bodyPr>
            <a:normAutofit fontScale="90000"/>
          </a:bodyPr>
          <a:lstStyle/>
          <a:p>
            <a:pPr algn="ctr"/>
            <a:r>
              <a:rPr lang="en-CA" i="1" dirty="0" smtClean="0"/>
              <a:t/>
            </a:r>
            <a:br>
              <a:rPr lang="en-CA" i="1" dirty="0" smtClean="0"/>
            </a:br>
            <a:r>
              <a:rPr lang="en-CA" i="1" dirty="0" smtClean="0"/>
              <a:t/>
            </a:r>
            <a:br>
              <a:rPr lang="en-CA" i="1" dirty="0" smtClean="0"/>
            </a:br>
            <a:r>
              <a:rPr lang="en-CA" sz="3600" i="1" dirty="0" smtClean="0"/>
              <a:t>Invited Keynote for the Philippines’ Centennial Celebration (ZOOM)</a:t>
            </a:r>
            <a:br>
              <a:rPr lang="en-CA" sz="3600" i="1" dirty="0" smtClean="0"/>
            </a:br>
            <a:r>
              <a:rPr lang="en-CA" sz="3600" i="1" dirty="0" smtClean="0">
                <a:latin typeface="Arial" pitchFamily="34" charset="0"/>
                <a:cs typeface="Arial" pitchFamily="34" charset="0"/>
              </a:rPr>
              <a:t>The </a:t>
            </a:r>
            <a:r>
              <a:rPr lang="en-CA" sz="3600" i="1" dirty="0" smtClean="0">
                <a:latin typeface="Arial" pitchFamily="34" charset="0"/>
                <a:cs typeface="Arial" pitchFamily="34" charset="0"/>
              </a:rPr>
              <a:t>Role of Home Economics </a:t>
            </a:r>
            <a:r>
              <a:rPr lang="en-CA" sz="3600" i="1" dirty="0" smtClean="0">
                <a:latin typeface="Arial" pitchFamily="34" charset="0"/>
                <a:cs typeface="Arial" pitchFamily="34" charset="0"/>
              </a:rPr>
              <a:t/>
            </a:r>
            <a:br>
              <a:rPr lang="en-CA" sz="3600" i="1" dirty="0" smtClean="0">
                <a:latin typeface="Arial" pitchFamily="34" charset="0"/>
                <a:cs typeface="Arial" pitchFamily="34" charset="0"/>
              </a:rPr>
            </a:br>
            <a:r>
              <a:rPr lang="en-CA" sz="3600" i="1" dirty="0" smtClean="0">
                <a:latin typeface="Arial" pitchFamily="34" charset="0"/>
                <a:cs typeface="Arial" pitchFamily="34" charset="0"/>
              </a:rPr>
              <a:t>in </a:t>
            </a:r>
            <a:r>
              <a:rPr lang="en-CA" sz="3600" i="1" dirty="0" smtClean="0">
                <a:latin typeface="Arial" pitchFamily="34" charset="0"/>
                <a:cs typeface="Arial" pitchFamily="34" charset="0"/>
              </a:rPr>
              <a:t>Rebuilding Filipino </a:t>
            </a:r>
            <a:br>
              <a:rPr lang="en-CA" sz="3600" i="1" dirty="0" smtClean="0">
                <a:latin typeface="Arial" pitchFamily="34" charset="0"/>
                <a:cs typeface="Arial" pitchFamily="34" charset="0"/>
              </a:rPr>
            </a:br>
            <a:r>
              <a:rPr lang="en-CA" sz="3600" i="1" dirty="0" smtClean="0">
                <a:latin typeface="Arial" pitchFamily="34" charset="0"/>
                <a:cs typeface="Arial" pitchFamily="34" charset="0"/>
              </a:rPr>
              <a:t>Families and </a:t>
            </a:r>
            <a:r>
              <a:rPr lang="en-CA" sz="3600" i="1" dirty="0" smtClean="0">
                <a:latin typeface="Arial" pitchFamily="34" charset="0"/>
                <a:cs typeface="Arial" pitchFamily="34" charset="0"/>
              </a:rPr>
              <a:t>Communities</a:t>
            </a:r>
            <a:br>
              <a:rPr lang="en-CA" sz="3600" i="1" dirty="0" smtClean="0">
                <a:latin typeface="Arial" pitchFamily="34" charset="0"/>
                <a:cs typeface="Arial" pitchFamily="34" charset="0"/>
              </a:rPr>
            </a:br>
            <a:r>
              <a:rPr lang="en-CA" sz="3600" i="1" dirty="0" smtClean="0">
                <a:latin typeface="Arial" pitchFamily="34" charset="0"/>
                <a:cs typeface="Arial" pitchFamily="34" charset="0"/>
              </a:rPr>
              <a:t> in </a:t>
            </a:r>
            <a:r>
              <a:rPr lang="en-CA" sz="3600" i="1" dirty="0" smtClean="0">
                <a:latin typeface="Arial" pitchFamily="34" charset="0"/>
                <a:cs typeface="Arial" pitchFamily="34" charset="0"/>
              </a:rPr>
              <a:t>the </a:t>
            </a:r>
            <a:r>
              <a:rPr lang="en-CA" sz="3600" i="1" dirty="0" smtClean="0">
                <a:latin typeface="Arial" pitchFamily="34" charset="0"/>
                <a:cs typeface="Arial" pitchFamily="34" charset="0"/>
              </a:rPr>
              <a:t>Next Century </a:t>
            </a:r>
            <a:r>
              <a:rPr lang="en-CA" i="1" dirty="0" smtClean="0"/>
              <a:t/>
            </a:r>
            <a:br>
              <a:rPr lang="en-CA" i="1" dirty="0" smtClean="0"/>
            </a:br>
            <a:endParaRPr lang="en-CA" dirty="0"/>
          </a:p>
        </p:txBody>
      </p:sp>
      <p:sp>
        <p:nvSpPr>
          <p:cNvPr id="3" name="Subtitle 2"/>
          <p:cNvSpPr>
            <a:spLocks noGrp="1"/>
          </p:cNvSpPr>
          <p:nvPr>
            <p:ph type="subTitle" idx="1"/>
          </p:nvPr>
        </p:nvSpPr>
        <p:spPr>
          <a:xfrm>
            <a:off x="971600" y="3861048"/>
            <a:ext cx="7772400" cy="1199704"/>
          </a:xfrm>
        </p:spPr>
        <p:txBody>
          <a:bodyPr>
            <a:normAutofit fontScale="92500" lnSpcReduction="20000"/>
          </a:bodyPr>
          <a:lstStyle/>
          <a:p>
            <a:r>
              <a:rPr lang="en-CA" b="1" dirty="0" smtClean="0"/>
              <a:t>Dr. Sue L. T. McGregor</a:t>
            </a:r>
          </a:p>
          <a:p>
            <a:r>
              <a:rPr lang="en-CA" sz="2800" dirty="0" smtClean="0"/>
              <a:t>Nova Scotia Canada</a:t>
            </a:r>
          </a:p>
          <a:p>
            <a:r>
              <a:rPr lang="en-CA" dirty="0" smtClean="0"/>
              <a:t>www.consultmcgregor.com</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67544" y="1340768"/>
            <a:ext cx="4038600" cy="5328592"/>
          </a:xfrm>
        </p:spPr>
        <p:txBody>
          <a:bodyPr>
            <a:normAutofit fontScale="40000" lnSpcReduction="20000"/>
          </a:bodyPr>
          <a:lstStyle/>
          <a:p>
            <a:r>
              <a:rPr lang="en-CA" sz="5100" dirty="0" smtClean="0"/>
              <a:t>Each Filipino family belongs to the human family.</a:t>
            </a:r>
          </a:p>
          <a:p>
            <a:endParaRPr lang="en-CA" sz="5100" dirty="0" smtClean="0"/>
          </a:p>
          <a:p>
            <a:r>
              <a:rPr lang="en-CA" sz="5100" dirty="0" smtClean="0"/>
              <a:t>Hence, home economics should consider a focus on </a:t>
            </a:r>
            <a:r>
              <a:rPr lang="en-CA" sz="5100" dirty="0" smtClean="0">
                <a:solidFill>
                  <a:schemeClr val="tx2">
                    <a:lumMod val="25000"/>
                  </a:schemeClr>
                </a:solidFill>
              </a:rPr>
              <a:t>the home </a:t>
            </a:r>
            <a:r>
              <a:rPr lang="en-CA" sz="5100" dirty="0" smtClean="0"/>
              <a:t>for the good of humanity and the human condition (which is </a:t>
            </a:r>
            <a:r>
              <a:rPr lang="en-CA" sz="5100" b="1" dirty="0" smtClean="0"/>
              <a:t>very</a:t>
            </a:r>
            <a:r>
              <a:rPr lang="en-CA" sz="5100" dirty="0" smtClean="0"/>
              <a:t> strained right now)</a:t>
            </a:r>
          </a:p>
          <a:p>
            <a:endParaRPr lang="en-CA" sz="5100" dirty="0" smtClean="0"/>
          </a:p>
          <a:p>
            <a:r>
              <a:rPr lang="en-CA" sz="5100" dirty="0" smtClean="0"/>
              <a:t>A strong human condition supports and sustains families, but strong families are needed if we want to ensure and perpetuate a supportive human condition </a:t>
            </a:r>
            <a:r>
              <a:rPr lang="en-CA" sz="5100" dirty="0" smtClean="0">
                <a:solidFill>
                  <a:srgbClr val="FFFF00"/>
                </a:solidFill>
              </a:rPr>
              <a:t>(a matrix of prosperity, sustainability, peace, justice, freedom, solidarity, stability, hope)</a:t>
            </a:r>
          </a:p>
          <a:p>
            <a:endParaRPr lang="en-CA" sz="5100" dirty="0" smtClean="0"/>
          </a:p>
          <a:p>
            <a:endParaRPr lang="en-CA" dirty="0" smtClean="0"/>
          </a:p>
        </p:txBody>
      </p:sp>
      <p:sp>
        <p:nvSpPr>
          <p:cNvPr id="9" name="Content Placeholder 8"/>
          <p:cNvSpPr>
            <a:spLocks noGrp="1"/>
          </p:cNvSpPr>
          <p:nvPr>
            <p:ph sz="half" idx="2"/>
          </p:nvPr>
        </p:nvSpPr>
        <p:spPr>
          <a:xfrm>
            <a:off x="4355976" y="1196752"/>
            <a:ext cx="4608512" cy="5544616"/>
          </a:xfrm>
        </p:spPr>
        <p:txBody>
          <a:bodyPr>
            <a:normAutofit fontScale="40000" lnSpcReduction="20000"/>
          </a:bodyPr>
          <a:lstStyle/>
          <a:p>
            <a:pPr>
              <a:buNone/>
            </a:pPr>
            <a:r>
              <a:rPr lang="en-CA" sz="5900" b="1" i="1" dirty="0" smtClean="0">
                <a:solidFill>
                  <a:schemeClr val="tx2">
                    <a:lumMod val="25000"/>
                  </a:schemeClr>
                </a:solidFill>
              </a:rPr>
              <a:t>Strong </a:t>
            </a:r>
            <a:r>
              <a:rPr lang="en-CA" sz="5900" b="1" i="1" dirty="0" smtClean="0">
                <a:solidFill>
                  <a:schemeClr val="tx2">
                    <a:lumMod val="25000"/>
                  </a:schemeClr>
                </a:solidFill>
              </a:rPr>
              <a:t>families are the bedrock of a supportive human </a:t>
            </a:r>
            <a:r>
              <a:rPr lang="en-CA" sz="5900" b="1" i="1" dirty="0" smtClean="0">
                <a:solidFill>
                  <a:schemeClr val="tx2">
                    <a:lumMod val="25000"/>
                  </a:schemeClr>
                </a:solidFill>
              </a:rPr>
              <a:t>condition ,and home economists work to keep families strong … not just so each Filipino family is OK, but so the </a:t>
            </a:r>
            <a:r>
              <a:rPr lang="en-CA" sz="5900" b="1" u="sng" dirty="0" smtClean="0">
                <a:solidFill>
                  <a:schemeClr val="tx2">
                    <a:lumMod val="25000"/>
                  </a:schemeClr>
                </a:solidFill>
              </a:rPr>
              <a:t>human</a:t>
            </a:r>
            <a:r>
              <a:rPr lang="en-CA" sz="5900" b="1" i="1" dirty="0" smtClean="0">
                <a:solidFill>
                  <a:schemeClr val="tx2">
                    <a:lumMod val="25000"/>
                  </a:schemeClr>
                </a:solidFill>
              </a:rPr>
              <a:t> family is OK.</a:t>
            </a:r>
          </a:p>
          <a:p>
            <a:endParaRPr lang="en-CA" sz="6000" dirty="0" smtClean="0"/>
          </a:p>
          <a:p>
            <a:r>
              <a:rPr lang="en-CA" sz="6000" dirty="0" smtClean="0"/>
              <a:t>To do that, we work </a:t>
            </a:r>
            <a:r>
              <a:rPr lang="en-CA" sz="6000" b="1" dirty="0" smtClean="0">
                <a:solidFill>
                  <a:schemeClr val="tx2">
                    <a:lumMod val="25000"/>
                  </a:schemeClr>
                </a:solidFill>
              </a:rPr>
              <a:t>through</a:t>
            </a:r>
            <a:r>
              <a:rPr lang="en-CA" sz="6000" dirty="0" smtClean="0"/>
              <a:t> families (as well as </a:t>
            </a:r>
            <a:r>
              <a:rPr lang="en-CA" sz="6000" b="1" dirty="0" smtClean="0">
                <a:solidFill>
                  <a:schemeClr val="tx2">
                    <a:lumMod val="25000"/>
                  </a:schemeClr>
                </a:solidFill>
              </a:rPr>
              <a:t>for</a:t>
            </a:r>
            <a:r>
              <a:rPr lang="en-CA" sz="6000" dirty="0" smtClean="0"/>
              <a:t> and </a:t>
            </a:r>
            <a:r>
              <a:rPr lang="en-CA" sz="6000" b="1" dirty="0" smtClean="0">
                <a:solidFill>
                  <a:schemeClr val="tx2">
                    <a:lumMod val="25000"/>
                  </a:schemeClr>
                </a:solidFill>
              </a:rPr>
              <a:t>with</a:t>
            </a:r>
            <a:r>
              <a:rPr lang="en-CA" sz="6000" dirty="0" smtClean="0"/>
              <a:t> families)</a:t>
            </a:r>
          </a:p>
          <a:p>
            <a:endParaRPr lang="en-CA" sz="6000" dirty="0" smtClean="0"/>
          </a:p>
          <a:p>
            <a:r>
              <a:rPr lang="en-CA" sz="6000" dirty="0" smtClean="0"/>
              <a:t>View </a:t>
            </a:r>
            <a:r>
              <a:rPr lang="en-CA" sz="6000" dirty="0" smtClean="0"/>
              <a:t>families as a </a:t>
            </a:r>
            <a:r>
              <a:rPr lang="en-CA" sz="6000" dirty="0" smtClean="0">
                <a:solidFill>
                  <a:schemeClr val="tx2">
                    <a:lumMod val="25000"/>
                  </a:schemeClr>
                </a:solidFill>
              </a:rPr>
              <a:t>means to an end</a:t>
            </a:r>
            <a:r>
              <a:rPr lang="en-CA" sz="6000" dirty="0" smtClean="0"/>
              <a:t> with that </a:t>
            </a:r>
            <a:r>
              <a:rPr lang="en-CA" sz="6000" i="1" dirty="0" smtClean="0"/>
              <a:t>end</a:t>
            </a:r>
            <a:r>
              <a:rPr lang="en-CA" sz="6000" dirty="0" smtClean="0"/>
              <a:t> being an improved human condition </a:t>
            </a:r>
          </a:p>
          <a:p>
            <a:pPr>
              <a:buNone/>
            </a:pPr>
            <a:endParaRPr lang="en-CA" sz="5900" b="1" i="1" dirty="0" smtClean="0">
              <a:solidFill>
                <a:schemeClr val="tx2">
                  <a:lumMod val="25000"/>
                </a:schemeClr>
              </a:solidFill>
            </a:endParaRPr>
          </a:p>
        </p:txBody>
      </p:sp>
      <p:sp>
        <p:nvSpPr>
          <p:cNvPr id="7" name="Title 6"/>
          <p:cNvSpPr>
            <a:spLocks noGrp="1"/>
          </p:cNvSpPr>
          <p:nvPr>
            <p:ph type="title"/>
          </p:nvPr>
        </p:nvSpPr>
        <p:spPr>
          <a:xfrm>
            <a:off x="395536" y="116632"/>
            <a:ext cx="8435280" cy="1143000"/>
          </a:xfrm>
        </p:spPr>
        <p:txBody>
          <a:bodyPr>
            <a:normAutofit fontScale="90000"/>
          </a:bodyPr>
          <a:lstStyle/>
          <a:p>
            <a:r>
              <a:rPr lang="en-CA" dirty="0" smtClean="0"/>
              <a:t>A different way to think about why families should be rebuilt</a:t>
            </a: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132856"/>
            <a:ext cx="8229600" cy="2736304"/>
          </a:xfrm>
        </p:spPr>
        <p:txBody>
          <a:bodyPr>
            <a:normAutofit/>
          </a:bodyPr>
          <a:lstStyle/>
          <a:p>
            <a:r>
              <a:rPr lang="en-CA" dirty="0" smtClean="0"/>
              <a:t>Four more ways to rebuild Filipino families and communities:</a:t>
            </a:r>
            <a:endParaRPr lang="en-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sz="3600" dirty="0" smtClean="0"/>
              <a:t>National development focuses on improving “the economy, entrepreneurship and opportunity, governance, education, health, safety and security, personal freedom, and social capital” (Global Sherpa, 2012, </a:t>
            </a:r>
            <a:r>
              <a:rPr lang="en-CA" sz="3600" dirty="0" err="1" smtClean="0"/>
              <a:t>para</a:t>
            </a:r>
            <a:r>
              <a:rPr lang="en-CA" sz="3600" dirty="0" smtClean="0"/>
              <a:t>. 10</a:t>
            </a:r>
            <a:r>
              <a:rPr lang="en-CA" sz="3600" dirty="0" smtClean="0"/>
              <a:t>).</a:t>
            </a:r>
            <a:endParaRPr lang="en-CA" sz="3600" dirty="0"/>
          </a:p>
        </p:txBody>
      </p:sp>
      <p:sp>
        <p:nvSpPr>
          <p:cNvPr id="3" name="Title 2"/>
          <p:cNvSpPr>
            <a:spLocks noGrp="1"/>
          </p:cNvSpPr>
          <p:nvPr>
            <p:ph type="title"/>
          </p:nvPr>
        </p:nvSpPr>
        <p:spPr>
          <a:xfrm>
            <a:off x="0" y="274638"/>
            <a:ext cx="9144000" cy="1143000"/>
          </a:xfrm>
        </p:spPr>
        <p:txBody>
          <a:bodyPr>
            <a:normAutofit/>
          </a:bodyPr>
          <a:lstStyle/>
          <a:p>
            <a:r>
              <a:rPr lang="en-CA" sz="3600" dirty="0" smtClean="0">
                <a:solidFill>
                  <a:schemeClr val="bg2">
                    <a:lumMod val="25000"/>
                  </a:schemeClr>
                </a:solidFill>
              </a:rPr>
              <a:t>1</a:t>
            </a:r>
            <a:r>
              <a:rPr lang="en-CA" sz="3600" baseline="30000" dirty="0" smtClean="0">
                <a:solidFill>
                  <a:schemeClr val="bg2">
                    <a:lumMod val="25000"/>
                  </a:schemeClr>
                </a:solidFill>
              </a:rPr>
              <a:t>st</a:t>
            </a:r>
            <a:r>
              <a:rPr lang="en-CA" sz="3600" dirty="0" smtClean="0">
                <a:solidFill>
                  <a:schemeClr val="bg2">
                    <a:lumMod val="25000"/>
                  </a:schemeClr>
                </a:solidFill>
              </a:rPr>
              <a:t> Contribute </a:t>
            </a:r>
            <a:r>
              <a:rPr lang="en-CA" sz="3600" dirty="0" smtClean="0">
                <a:solidFill>
                  <a:schemeClr val="bg2">
                    <a:lumMod val="25000"/>
                  </a:schemeClr>
                </a:solidFill>
              </a:rPr>
              <a:t>to </a:t>
            </a:r>
            <a:r>
              <a:rPr lang="en-CA" sz="3600" dirty="0" smtClean="0">
                <a:solidFill>
                  <a:schemeClr val="bg2">
                    <a:lumMod val="25000"/>
                  </a:schemeClr>
                </a:solidFill>
              </a:rPr>
              <a:t>National Development</a:t>
            </a:r>
            <a:endParaRPr lang="en-CA" sz="3600"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idx="1"/>
          </p:nvPr>
        </p:nvSpPr>
        <p:spPr/>
        <p:txBody>
          <a:bodyPr>
            <a:normAutofit lnSpcReduction="10000"/>
          </a:bodyPr>
          <a:lstStyle/>
          <a:p>
            <a:r>
              <a:rPr lang="en-CA" dirty="0" smtClean="0"/>
              <a:t>Strong Filipino individuals, families, and communities bode well for national development in the Philippines, but right now many elements pursuant to the material and relational aspects of daily life are in jeopardy</a:t>
            </a:r>
            <a:r>
              <a:rPr lang="en-CA" dirty="0" smtClean="0"/>
              <a:t>:</a:t>
            </a:r>
          </a:p>
          <a:p>
            <a:r>
              <a:rPr lang="en-CA" dirty="0" smtClean="0"/>
              <a:t>poverty alleviation</a:t>
            </a:r>
          </a:p>
          <a:p>
            <a:r>
              <a:rPr lang="en-CA" dirty="0" smtClean="0"/>
              <a:t>accessible housing</a:t>
            </a:r>
          </a:p>
          <a:p>
            <a:r>
              <a:rPr lang="en-CA" dirty="0" smtClean="0"/>
              <a:t>employment opportunities</a:t>
            </a:r>
          </a:p>
          <a:p>
            <a:r>
              <a:rPr lang="en-CA" dirty="0" smtClean="0"/>
              <a:t>successful education</a:t>
            </a:r>
          </a:p>
          <a:p>
            <a:r>
              <a:rPr lang="en-CA" dirty="0" smtClean="0"/>
              <a:t>healthy </a:t>
            </a:r>
            <a:r>
              <a:rPr lang="en-CA" dirty="0" smtClean="0"/>
              <a:t>family and social </a:t>
            </a:r>
            <a:r>
              <a:rPr lang="en-CA" dirty="0" smtClean="0"/>
              <a:t>dynamics</a:t>
            </a:r>
          </a:p>
          <a:p>
            <a:r>
              <a:rPr lang="en-CA" dirty="0" smtClean="0"/>
              <a:t>and </a:t>
            </a:r>
            <a:r>
              <a:rPr lang="en-CA" dirty="0" smtClean="0"/>
              <a:t>so on </a:t>
            </a:r>
            <a:endParaRPr lang="en-CA" dirty="0" smtClean="0"/>
          </a:p>
        </p:txBody>
      </p:sp>
      <p:sp>
        <p:nvSpPr>
          <p:cNvPr id="10" name="Title 9"/>
          <p:cNvSpPr>
            <a:spLocks noGrp="1"/>
          </p:cNvSpPr>
          <p:nvPr>
            <p:ph type="title"/>
          </p:nvPr>
        </p:nvSpPr>
        <p:spPr>
          <a:xfrm>
            <a:off x="457200" y="274638"/>
            <a:ext cx="8435280" cy="1143000"/>
          </a:xfrm>
        </p:spPr>
        <p:txBody>
          <a:bodyPr>
            <a:normAutofit fontScale="90000"/>
          </a:bodyPr>
          <a:lstStyle/>
          <a:p>
            <a:r>
              <a:rPr lang="en-CA" dirty="0" smtClean="0"/>
              <a:t/>
            </a:r>
            <a:br>
              <a:rPr lang="en-CA" dirty="0" smtClean="0"/>
            </a:br>
            <a:r>
              <a:rPr lang="en-CA" dirty="0" smtClean="0"/>
              <a:t>Contribute </a:t>
            </a:r>
            <a:r>
              <a:rPr lang="en-CA" dirty="0" smtClean="0"/>
              <a:t>to </a:t>
            </a:r>
            <a:r>
              <a:rPr lang="en-CA" dirty="0" smtClean="0"/>
              <a:t>National </a:t>
            </a:r>
            <a:r>
              <a:rPr lang="en-CA" dirty="0" smtClean="0"/>
              <a:t>development</a:t>
            </a:r>
            <a:br>
              <a:rPr lang="en-CA" dirty="0" smtClean="0"/>
            </a:br>
            <a:endParaRPr lang="en-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260040"/>
          </a:xfrm>
        </p:spPr>
        <p:txBody>
          <a:bodyPr>
            <a:normAutofit fontScale="85000" lnSpcReduction="20000"/>
          </a:bodyPr>
          <a:lstStyle/>
          <a:p>
            <a:r>
              <a:rPr lang="en-CA" dirty="0" smtClean="0"/>
              <a:t>“Home </a:t>
            </a:r>
            <a:r>
              <a:rPr lang="en-CA" dirty="0" smtClean="0"/>
              <a:t>economics does not by itself produce the desirable changes necessary for national development to occur” </a:t>
            </a:r>
            <a:r>
              <a:rPr lang="en-CA" dirty="0" smtClean="0"/>
              <a:t>(1998</a:t>
            </a:r>
            <a:r>
              <a:rPr lang="en-CA" dirty="0" smtClean="0"/>
              <a:t>, p. 4). </a:t>
            </a:r>
            <a:endParaRPr lang="en-CA" dirty="0" smtClean="0"/>
          </a:p>
          <a:p>
            <a:r>
              <a:rPr lang="en-CA" dirty="0" smtClean="0"/>
              <a:t>Instead</a:t>
            </a:r>
            <a:r>
              <a:rPr lang="en-CA" dirty="0" smtClean="0"/>
              <a:t>, “the primary change agent is the government which sets the national direction and strategies for development” </a:t>
            </a:r>
            <a:r>
              <a:rPr lang="en-CA" dirty="0" smtClean="0"/>
              <a:t>(p</a:t>
            </a:r>
            <a:r>
              <a:rPr lang="en-CA" dirty="0" smtClean="0"/>
              <a:t>. 7). </a:t>
            </a:r>
            <a:endParaRPr lang="en-CA" dirty="0" smtClean="0"/>
          </a:p>
          <a:p>
            <a:r>
              <a:rPr lang="en-CA" dirty="0" smtClean="0"/>
              <a:t>Home </a:t>
            </a:r>
            <a:r>
              <a:rPr lang="en-CA" dirty="0" smtClean="0"/>
              <a:t>economists act as a bridge and catalyst between families and governments by translating “macro-level policies to micro-level implementation” </a:t>
            </a:r>
            <a:r>
              <a:rPr lang="en-CA" dirty="0" smtClean="0"/>
              <a:t>(p</a:t>
            </a:r>
            <a:r>
              <a:rPr lang="en-CA" dirty="0" smtClean="0"/>
              <a:t>. 7). </a:t>
            </a:r>
            <a:endParaRPr lang="en-CA" dirty="0" smtClean="0"/>
          </a:p>
          <a:p>
            <a:r>
              <a:rPr lang="en-CA" dirty="0" smtClean="0"/>
              <a:t>Because </a:t>
            </a:r>
            <a:r>
              <a:rPr lang="en-CA" dirty="0" smtClean="0"/>
              <a:t>home economists diligently work for and with individuals and families and gather “baseline data” about their circumstances and human condition, they are “ideal persons to draft programs of action [that can feed into national development plans]” </a:t>
            </a:r>
            <a:r>
              <a:rPr lang="en-CA" dirty="0" smtClean="0"/>
              <a:t>(p</a:t>
            </a:r>
            <a:r>
              <a:rPr lang="en-CA" dirty="0" smtClean="0"/>
              <a:t>. 7).</a:t>
            </a:r>
          </a:p>
          <a:p>
            <a:endParaRPr lang="en-CA" dirty="0"/>
          </a:p>
        </p:txBody>
      </p:sp>
      <p:sp>
        <p:nvSpPr>
          <p:cNvPr id="3" name="Title 2"/>
          <p:cNvSpPr>
            <a:spLocks noGrp="1"/>
          </p:cNvSpPr>
          <p:nvPr>
            <p:ph type="title"/>
          </p:nvPr>
        </p:nvSpPr>
        <p:spPr/>
        <p:txBody>
          <a:bodyPr>
            <a:normAutofit fontScale="90000"/>
          </a:bodyPr>
          <a:lstStyle/>
          <a:p>
            <a:r>
              <a:rPr lang="en-CA" dirty="0" smtClean="0"/>
              <a:t>Renowned </a:t>
            </a:r>
            <a:r>
              <a:rPr lang="en-CA" dirty="0" smtClean="0"/>
              <a:t>Philippine home economist, </a:t>
            </a:r>
            <a:r>
              <a:rPr lang="en-CA" dirty="0" err="1" smtClean="0"/>
              <a:t>Florenda</a:t>
            </a:r>
            <a:r>
              <a:rPr lang="en-CA" dirty="0" smtClean="0"/>
              <a:t> </a:t>
            </a:r>
            <a:r>
              <a:rPr lang="en-CA" dirty="0" smtClean="0"/>
              <a:t>Gabriel, said:</a:t>
            </a:r>
            <a:endParaRPr lang="en-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27992"/>
          </a:xfrm>
        </p:spPr>
        <p:txBody>
          <a:bodyPr/>
          <a:lstStyle/>
          <a:p>
            <a:r>
              <a:rPr lang="en-CA" dirty="0" smtClean="0"/>
              <a:t>To successfully </a:t>
            </a:r>
            <a:r>
              <a:rPr lang="en-CA" dirty="0" smtClean="0"/>
              <a:t>rebuild Filipino families and communities in the next century, home economists must </a:t>
            </a:r>
            <a:r>
              <a:rPr lang="en-CA" b="1" dirty="0" smtClean="0"/>
              <a:t>sustain themselves </a:t>
            </a:r>
            <a:r>
              <a:rPr lang="en-CA" b="1" dirty="0" smtClean="0">
                <a:solidFill>
                  <a:srgbClr val="C00000"/>
                </a:solidFill>
              </a:rPr>
              <a:t>(maybe rebuild themselves)</a:t>
            </a:r>
            <a:r>
              <a:rPr lang="en-CA" b="1" dirty="0" smtClean="0"/>
              <a:t> </a:t>
            </a:r>
            <a:r>
              <a:rPr lang="en-CA" dirty="0" smtClean="0"/>
              <a:t>by </a:t>
            </a:r>
            <a:r>
              <a:rPr lang="en-CA" dirty="0" smtClean="0"/>
              <a:t>being fully aware of their belief system, which informs and guides their </a:t>
            </a:r>
            <a:r>
              <a:rPr lang="en-CA" dirty="0" smtClean="0"/>
              <a:t>practice – become philosophically savvy</a:t>
            </a:r>
          </a:p>
          <a:p>
            <a:endParaRPr lang="en-CA" dirty="0" smtClean="0"/>
          </a:p>
          <a:p>
            <a:r>
              <a:rPr lang="en-CA" dirty="0" smtClean="0"/>
              <a:t>I encourage a national conversation about “What </a:t>
            </a:r>
            <a:r>
              <a:rPr lang="en-CA" dirty="0" smtClean="0"/>
              <a:t>is the philosophical cornerstone </a:t>
            </a:r>
            <a:r>
              <a:rPr lang="en-CA" dirty="0" smtClean="0"/>
              <a:t>of</a:t>
            </a:r>
            <a:r>
              <a:rPr lang="en-CA" i="1" dirty="0" smtClean="0"/>
              <a:t> </a:t>
            </a:r>
            <a:r>
              <a:rPr lang="en-CA" dirty="0" smtClean="0"/>
              <a:t>Filipino home economics</a:t>
            </a:r>
            <a:r>
              <a:rPr lang="en-CA" dirty="0" smtClean="0"/>
              <a:t>?”</a:t>
            </a:r>
            <a:endParaRPr lang="en-CA" dirty="0"/>
          </a:p>
        </p:txBody>
      </p:sp>
      <p:sp>
        <p:nvSpPr>
          <p:cNvPr id="3" name="Title 2"/>
          <p:cNvSpPr>
            <a:spLocks noGrp="1"/>
          </p:cNvSpPr>
          <p:nvPr>
            <p:ph type="title"/>
          </p:nvPr>
        </p:nvSpPr>
        <p:spPr/>
        <p:txBody>
          <a:bodyPr>
            <a:normAutofit fontScale="90000"/>
          </a:bodyPr>
          <a:lstStyle/>
          <a:p>
            <a:r>
              <a:rPr lang="en-CA" dirty="0" smtClean="0"/>
              <a:t/>
            </a:r>
            <a:br>
              <a:rPr lang="en-CA" dirty="0" smtClean="0"/>
            </a:br>
            <a:r>
              <a:rPr lang="en-CA" dirty="0" smtClean="0"/>
              <a:t>2</a:t>
            </a:r>
            <a:r>
              <a:rPr lang="en-CA" baseline="30000" dirty="0" smtClean="0"/>
              <a:t>nd</a:t>
            </a:r>
            <a:r>
              <a:rPr lang="en-CA" dirty="0" smtClean="0"/>
              <a:t> Be Philosophically Aware </a:t>
            </a:r>
            <a:r>
              <a:rPr lang="en-CA" dirty="0" smtClean="0"/>
              <a:t/>
            </a:r>
            <a:br>
              <a:rPr lang="en-CA" dirty="0" smtClean="0"/>
            </a:br>
            <a:endParaRPr lang="en-C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CA" b="1" dirty="0" smtClean="0"/>
              <a:t>North American </a:t>
            </a:r>
            <a:r>
              <a:rPr lang="en-CA" dirty="0" smtClean="0"/>
              <a:t>home economists focus on well-being, quality of life, and standard of living as interpreted through critical science and reflective leadership. </a:t>
            </a:r>
            <a:endParaRPr lang="en-CA" dirty="0" smtClean="0"/>
          </a:p>
          <a:p>
            <a:r>
              <a:rPr lang="en-CA" b="1" dirty="0" smtClean="0"/>
              <a:t>Scandinavians </a:t>
            </a:r>
            <a:r>
              <a:rPr lang="en-CA" dirty="0" smtClean="0"/>
              <a:t>are concerned with everyday life, competent, thoughtful practice, and being integral specialists. </a:t>
            </a:r>
            <a:endParaRPr lang="en-CA" dirty="0" smtClean="0"/>
          </a:p>
          <a:p>
            <a:r>
              <a:rPr lang="en-CA" b="1" dirty="0" smtClean="0"/>
              <a:t>Baltic </a:t>
            </a:r>
            <a:r>
              <a:rPr lang="en-CA" dirty="0" smtClean="0"/>
              <a:t>home economists care deeply for the humanistic aspects of daily life. </a:t>
            </a:r>
            <a:endParaRPr lang="en-CA" dirty="0" smtClean="0"/>
          </a:p>
          <a:p>
            <a:r>
              <a:rPr lang="en-CA" b="1" dirty="0" smtClean="0"/>
              <a:t>Japanese</a:t>
            </a:r>
            <a:r>
              <a:rPr lang="en-CA" dirty="0" smtClean="0"/>
              <a:t> </a:t>
            </a:r>
            <a:r>
              <a:rPr lang="en-CA" dirty="0" smtClean="0"/>
              <a:t>home economists strive for the restoration of humanity via human protection and the home as habitation (place of existential hope). </a:t>
            </a:r>
            <a:endParaRPr lang="en-CA" dirty="0" smtClean="0"/>
          </a:p>
          <a:p>
            <a:r>
              <a:rPr lang="en-CA" b="1" dirty="0" smtClean="0"/>
              <a:t>Australia</a:t>
            </a:r>
            <a:r>
              <a:rPr lang="en-CA" dirty="0" smtClean="0"/>
              <a:t> </a:t>
            </a:r>
            <a:r>
              <a:rPr lang="en-CA" dirty="0" smtClean="0"/>
              <a:t>is guided by being an expert novice, viewing home economics at a convergent moment, and future proofing the profession.</a:t>
            </a:r>
            <a:endParaRPr lang="en-CA" dirty="0"/>
          </a:p>
        </p:txBody>
      </p:sp>
      <p:sp>
        <p:nvSpPr>
          <p:cNvPr id="3" name="Title 2"/>
          <p:cNvSpPr>
            <a:spLocks noGrp="1"/>
          </p:cNvSpPr>
          <p:nvPr>
            <p:ph type="title"/>
          </p:nvPr>
        </p:nvSpPr>
        <p:spPr/>
        <p:txBody>
          <a:bodyPr/>
          <a:lstStyle/>
          <a:p>
            <a:r>
              <a:rPr lang="en-CA" dirty="0" smtClean="0"/>
              <a:t>To illustrate…</a:t>
            </a:r>
            <a:endParaRPr lang="en-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124744"/>
            <a:ext cx="8229600" cy="4525963"/>
          </a:xfrm>
        </p:spPr>
        <p:txBody>
          <a:bodyPr>
            <a:noAutofit/>
          </a:bodyPr>
          <a:lstStyle/>
          <a:p>
            <a:r>
              <a:rPr lang="en-CA" sz="3200" dirty="0" smtClean="0"/>
              <a:t>IFHE maintains that home economists bring a unique approach to achieving six specific SDGs whose attainment would help rebuild and strengthen  Filipino families:</a:t>
            </a:r>
          </a:p>
          <a:p>
            <a:pPr lvl="1"/>
            <a:r>
              <a:rPr lang="en-CA" sz="2400" dirty="0" smtClean="0"/>
              <a:t>poverty</a:t>
            </a:r>
          </a:p>
          <a:p>
            <a:pPr lvl="1"/>
            <a:r>
              <a:rPr lang="en-CA" sz="2400" dirty="0" smtClean="0"/>
              <a:t>hunger</a:t>
            </a:r>
          </a:p>
          <a:p>
            <a:pPr lvl="1"/>
            <a:r>
              <a:rPr lang="en-CA" sz="2400" dirty="0" smtClean="0"/>
              <a:t>health </a:t>
            </a:r>
            <a:r>
              <a:rPr lang="en-CA" sz="2400" dirty="0" smtClean="0"/>
              <a:t>and </a:t>
            </a:r>
            <a:r>
              <a:rPr lang="en-CA" sz="2400" dirty="0" smtClean="0"/>
              <a:t>well-being</a:t>
            </a:r>
          </a:p>
          <a:p>
            <a:pPr lvl="1"/>
            <a:r>
              <a:rPr lang="en-CA" sz="2400" dirty="0" smtClean="0"/>
              <a:t>gender equality</a:t>
            </a:r>
          </a:p>
          <a:p>
            <a:pPr lvl="1"/>
            <a:r>
              <a:rPr lang="en-CA" sz="2400" dirty="0" smtClean="0"/>
              <a:t>clean </a:t>
            </a:r>
            <a:r>
              <a:rPr lang="en-CA" sz="2400" dirty="0" smtClean="0"/>
              <a:t>water and sanitation, and </a:t>
            </a:r>
            <a:endParaRPr lang="en-CA" sz="2400" dirty="0" smtClean="0"/>
          </a:p>
          <a:p>
            <a:pPr lvl="1"/>
            <a:r>
              <a:rPr lang="en-CA" sz="2400" dirty="0" smtClean="0"/>
              <a:t>responsible </a:t>
            </a:r>
            <a:r>
              <a:rPr lang="en-CA" sz="2400" dirty="0" smtClean="0"/>
              <a:t>consumption and production</a:t>
            </a:r>
            <a:endParaRPr lang="en-CA" sz="2400" dirty="0"/>
          </a:p>
        </p:txBody>
      </p:sp>
      <p:sp>
        <p:nvSpPr>
          <p:cNvPr id="3" name="Title 2"/>
          <p:cNvSpPr>
            <a:spLocks noGrp="1"/>
          </p:cNvSpPr>
          <p:nvPr>
            <p:ph type="title"/>
          </p:nvPr>
        </p:nvSpPr>
        <p:spPr/>
        <p:txBody>
          <a:bodyPr/>
          <a:lstStyle/>
          <a:p>
            <a:r>
              <a:rPr lang="en-CA" dirty="0" smtClean="0"/>
              <a:t>3</a:t>
            </a:r>
            <a:r>
              <a:rPr lang="en-CA" baseline="30000" dirty="0" smtClean="0"/>
              <a:t>rd</a:t>
            </a:r>
            <a:r>
              <a:rPr lang="en-CA" dirty="0" smtClean="0"/>
              <a:t> IFHE’s focus on six SDGs</a:t>
            </a:r>
            <a:endParaRPr lang="en-C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8229600" cy="5044016"/>
          </a:xfrm>
        </p:spPr>
        <p:txBody>
          <a:bodyPr>
            <a:normAutofit fontScale="92500"/>
          </a:bodyPr>
          <a:lstStyle/>
          <a:p>
            <a:r>
              <a:rPr lang="en-CA" dirty="0" smtClean="0"/>
              <a:t>interpret daily life from an interdisciplinary, integrative, holistic, and relational perspective. </a:t>
            </a:r>
            <a:endParaRPr lang="en-CA" dirty="0" smtClean="0"/>
          </a:p>
          <a:p>
            <a:r>
              <a:rPr lang="en-CA" dirty="0" smtClean="0"/>
              <a:t>They </a:t>
            </a:r>
            <a:r>
              <a:rPr lang="en-CA" dirty="0" smtClean="0"/>
              <a:t>thus view each goal as an </a:t>
            </a:r>
            <a:r>
              <a:rPr lang="en-CA" b="1" dirty="0" smtClean="0"/>
              <a:t>inherent part of a complex collection of problems </a:t>
            </a:r>
            <a:r>
              <a:rPr lang="en-CA" dirty="0" smtClean="0"/>
              <a:t>– the SDGs do not stand in isolation and cannot be solved in </a:t>
            </a:r>
            <a:r>
              <a:rPr lang="en-CA" dirty="0" smtClean="0"/>
              <a:t>isolation. To illustrate, I think Filipino home </a:t>
            </a:r>
            <a:r>
              <a:rPr lang="en-CA" dirty="0" smtClean="0"/>
              <a:t>economists </a:t>
            </a:r>
            <a:r>
              <a:rPr lang="en-CA" dirty="0" smtClean="0"/>
              <a:t>can readily appreciate </a:t>
            </a:r>
            <a:r>
              <a:rPr lang="en-CA" dirty="0" smtClean="0"/>
              <a:t>that </a:t>
            </a:r>
            <a:endParaRPr lang="en-CA" dirty="0" smtClean="0"/>
          </a:p>
          <a:p>
            <a:pPr lvl="1"/>
            <a:r>
              <a:rPr lang="en-CA" dirty="0" smtClean="0"/>
              <a:t>dealing </a:t>
            </a:r>
            <a:r>
              <a:rPr lang="en-CA" dirty="0" smtClean="0"/>
              <a:t>with poverty requires </a:t>
            </a:r>
            <a:r>
              <a:rPr lang="en-CA" dirty="0" smtClean="0"/>
              <a:t>attention to hunger. </a:t>
            </a:r>
          </a:p>
          <a:p>
            <a:pPr lvl="1"/>
            <a:r>
              <a:rPr lang="en-CA" dirty="0" smtClean="0"/>
              <a:t>Ensuring food security requires </a:t>
            </a:r>
            <a:r>
              <a:rPr lang="en-CA" dirty="0" smtClean="0"/>
              <a:t>gender equality</a:t>
            </a:r>
            <a:r>
              <a:rPr lang="en-CA" dirty="0" smtClean="0"/>
              <a:t>.</a:t>
            </a:r>
          </a:p>
          <a:p>
            <a:pPr lvl="1"/>
            <a:r>
              <a:rPr lang="en-CA" dirty="0" smtClean="0"/>
              <a:t>Good </a:t>
            </a:r>
            <a:r>
              <a:rPr lang="en-CA" dirty="0" smtClean="0"/>
              <a:t>health and well-being are tied to responsible consumption and production. </a:t>
            </a:r>
            <a:endParaRPr lang="en-CA" dirty="0" smtClean="0"/>
          </a:p>
          <a:p>
            <a:pPr lvl="1"/>
            <a:r>
              <a:rPr lang="en-CA" dirty="0" smtClean="0"/>
              <a:t>Clean </a:t>
            </a:r>
            <a:r>
              <a:rPr lang="en-CA" dirty="0" smtClean="0"/>
              <a:t>water and sanitation are intricately tied to poverty eradication, good health, and so on. </a:t>
            </a:r>
            <a:endParaRPr lang="en-CA" dirty="0"/>
          </a:p>
        </p:txBody>
      </p:sp>
      <p:sp>
        <p:nvSpPr>
          <p:cNvPr id="3" name="Title 2"/>
          <p:cNvSpPr>
            <a:spLocks noGrp="1"/>
          </p:cNvSpPr>
          <p:nvPr>
            <p:ph type="title"/>
          </p:nvPr>
        </p:nvSpPr>
        <p:spPr/>
        <p:txBody>
          <a:bodyPr/>
          <a:lstStyle/>
          <a:p>
            <a:r>
              <a:rPr lang="en-CA" dirty="0" smtClean="0"/>
              <a:t>Home economists…</a:t>
            </a:r>
            <a:endParaRPr lang="en-C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The SDGs cannot be achieved by focusing on one goal at a time. Our integrative mindset readily accepts this imperative. </a:t>
            </a:r>
            <a:endParaRPr lang="en-CA" dirty="0" smtClean="0"/>
          </a:p>
          <a:p>
            <a:r>
              <a:rPr lang="en-CA" dirty="0" smtClean="0"/>
              <a:t>Filipino </a:t>
            </a:r>
            <a:r>
              <a:rPr lang="en-CA" dirty="0" smtClean="0"/>
              <a:t>home economists are encouraged to acknowledge, employ, and message this aspect of their approach to the </a:t>
            </a:r>
            <a:r>
              <a:rPr lang="en-CA" dirty="0" smtClean="0"/>
              <a:t>achieving SDGs</a:t>
            </a:r>
            <a:r>
              <a:rPr lang="en-CA" dirty="0" smtClean="0"/>
              <a:t>. This strategy will </a:t>
            </a:r>
            <a:r>
              <a:rPr lang="en-CA" b="1" dirty="0" smtClean="0"/>
              <a:t>lend legitimacy and authority </a:t>
            </a:r>
            <a:r>
              <a:rPr lang="en-CA" dirty="0" smtClean="0"/>
              <a:t>to their voices around any rebuilding efforts related to SDGs impacting Filipino families and communities.</a:t>
            </a:r>
            <a:endParaRPr lang="en-CA" dirty="0"/>
          </a:p>
        </p:txBody>
      </p:sp>
      <p:sp>
        <p:nvSpPr>
          <p:cNvPr id="3" name="Title 2"/>
          <p:cNvSpPr>
            <a:spLocks noGrp="1"/>
          </p:cNvSpPr>
          <p:nvPr>
            <p:ph type="title"/>
          </p:nvPr>
        </p:nvSpPr>
        <p:spPr/>
        <p:txBody>
          <a:bodyPr/>
          <a:lstStyle/>
          <a:p>
            <a:r>
              <a:rPr lang="en-CA" dirty="0" smtClean="0"/>
              <a:t>Gain authority and legitimacy</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72008"/>
          </a:xfrm>
        </p:spPr>
        <p:txBody>
          <a:bodyPr>
            <a:normAutofit fontScale="92500" lnSpcReduction="10000"/>
          </a:bodyPr>
          <a:lstStyle/>
          <a:p>
            <a:r>
              <a:rPr lang="en-CA" dirty="0" smtClean="0"/>
              <a:t>The conference theme </a:t>
            </a:r>
            <a:r>
              <a:rPr lang="en-CA" dirty="0" smtClean="0"/>
              <a:t>is “</a:t>
            </a:r>
            <a:r>
              <a:rPr lang="en-CA" b="1" dirty="0" smtClean="0"/>
              <a:t>Redesigning the material and relational aspects of life through home economics</a:t>
            </a:r>
            <a:r>
              <a:rPr lang="en-CA" dirty="0" smtClean="0"/>
              <a:t>.” </a:t>
            </a:r>
            <a:endParaRPr lang="en-CA" dirty="0" smtClean="0"/>
          </a:p>
          <a:p>
            <a:r>
              <a:rPr lang="en-CA" dirty="0" smtClean="0"/>
              <a:t>The </a:t>
            </a:r>
            <a:r>
              <a:rPr lang="en-CA" dirty="0" smtClean="0"/>
              <a:t>verb </a:t>
            </a:r>
            <a:r>
              <a:rPr lang="en-CA" u="sng" dirty="0" smtClean="0"/>
              <a:t>redesign</a:t>
            </a:r>
            <a:r>
              <a:rPr lang="en-CA" dirty="0" smtClean="0"/>
              <a:t> highlights the perceived need for home economists to change the existing design by revising daily life in terms of its </a:t>
            </a:r>
            <a:r>
              <a:rPr lang="en-CA" b="1" dirty="0" smtClean="0">
                <a:solidFill>
                  <a:schemeClr val="bg2">
                    <a:lumMod val="25000"/>
                  </a:schemeClr>
                </a:solidFill>
              </a:rPr>
              <a:t>appearance, function, and </a:t>
            </a:r>
            <a:r>
              <a:rPr lang="en-CA" b="1" dirty="0" smtClean="0">
                <a:solidFill>
                  <a:schemeClr val="bg2">
                    <a:lumMod val="25000"/>
                  </a:schemeClr>
                </a:solidFill>
              </a:rPr>
              <a:t>content</a:t>
            </a:r>
            <a:r>
              <a:rPr lang="en-CA" dirty="0" smtClean="0"/>
              <a:t>. </a:t>
            </a:r>
          </a:p>
          <a:p>
            <a:r>
              <a:rPr lang="en-CA" dirty="0" smtClean="0"/>
              <a:t>From that I inferred that </a:t>
            </a:r>
            <a:r>
              <a:rPr lang="en-CA" dirty="0" smtClean="0"/>
              <a:t>redesigning (</a:t>
            </a:r>
            <a:r>
              <a:rPr lang="en-CA" b="1" dirty="0" smtClean="0"/>
              <a:t>revising</a:t>
            </a:r>
            <a:r>
              <a:rPr lang="en-CA" dirty="0" smtClean="0"/>
              <a:t>) aspects of daily life involves helping families and communities </a:t>
            </a:r>
            <a:endParaRPr lang="en-CA" dirty="0" smtClean="0"/>
          </a:p>
          <a:p>
            <a:pPr lvl="1"/>
            <a:r>
              <a:rPr lang="en-CA" b="1" dirty="0" smtClean="0">
                <a:solidFill>
                  <a:schemeClr val="bg2">
                    <a:lumMod val="25000"/>
                  </a:schemeClr>
                </a:solidFill>
              </a:rPr>
              <a:t>examine</a:t>
            </a:r>
            <a:r>
              <a:rPr lang="en-CA" b="1" dirty="0" smtClean="0">
                <a:solidFill>
                  <a:schemeClr val="bg2">
                    <a:lumMod val="25000"/>
                  </a:schemeClr>
                </a:solidFill>
              </a:rPr>
              <a:t>, reconsider, and improve </a:t>
            </a:r>
            <a:r>
              <a:rPr lang="en-CA" dirty="0" smtClean="0"/>
              <a:t>both the </a:t>
            </a:r>
            <a:endParaRPr lang="en-CA" dirty="0" smtClean="0"/>
          </a:p>
          <a:p>
            <a:pPr lvl="2"/>
            <a:r>
              <a:rPr lang="en-CA" b="1" dirty="0" smtClean="0"/>
              <a:t>material</a:t>
            </a:r>
            <a:r>
              <a:rPr lang="en-CA" dirty="0" smtClean="0"/>
              <a:t> </a:t>
            </a:r>
            <a:r>
              <a:rPr lang="en-CA" dirty="0" smtClean="0"/>
              <a:t>(physical, economic, and technological) and </a:t>
            </a:r>
            <a:endParaRPr lang="en-CA" dirty="0" smtClean="0"/>
          </a:p>
          <a:p>
            <a:pPr lvl="2"/>
            <a:r>
              <a:rPr lang="en-CA" b="1" dirty="0" smtClean="0"/>
              <a:t>relational</a:t>
            </a:r>
            <a:r>
              <a:rPr lang="en-CA" dirty="0" smtClean="0"/>
              <a:t> </a:t>
            </a:r>
            <a:r>
              <a:rPr lang="en-CA" dirty="0" smtClean="0"/>
              <a:t>(emotional and social) aspects of their lives</a:t>
            </a:r>
            <a:endParaRPr lang="en-CA" dirty="0"/>
          </a:p>
        </p:txBody>
      </p:sp>
      <p:sp>
        <p:nvSpPr>
          <p:cNvPr id="3" name="Title 2"/>
          <p:cNvSpPr>
            <a:spLocks noGrp="1"/>
          </p:cNvSpPr>
          <p:nvPr>
            <p:ph type="title"/>
          </p:nvPr>
        </p:nvSpPr>
        <p:spPr/>
        <p:txBody>
          <a:bodyPr/>
          <a:lstStyle/>
          <a:p>
            <a:r>
              <a:rPr lang="en-CA" dirty="0" smtClean="0"/>
              <a:t>Verb play</a:t>
            </a: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sz="2800" b="1" dirty="0" smtClean="0"/>
              <a:t>Claim CHE’s </a:t>
            </a:r>
            <a:r>
              <a:rPr lang="en-CA" sz="2800" b="1" dirty="0" smtClean="0"/>
              <a:t>competitive advantage in</a:t>
            </a:r>
          </a:p>
          <a:p>
            <a:pPr lvl="1"/>
            <a:r>
              <a:rPr lang="en-CA" sz="2800" dirty="0" smtClean="0"/>
              <a:t>community </a:t>
            </a:r>
            <a:r>
              <a:rPr lang="en-CA" sz="2800" dirty="0" smtClean="0"/>
              <a:t>nutrition</a:t>
            </a:r>
          </a:p>
          <a:p>
            <a:pPr lvl="1"/>
            <a:r>
              <a:rPr lang="en-CA" sz="2800" dirty="0" smtClean="0"/>
              <a:t>food technology</a:t>
            </a:r>
          </a:p>
          <a:p>
            <a:pPr lvl="1"/>
            <a:r>
              <a:rPr lang="en-CA" sz="2800" dirty="0" smtClean="0"/>
              <a:t>family </a:t>
            </a:r>
            <a:r>
              <a:rPr lang="en-CA" sz="2800" dirty="0" smtClean="0"/>
              <a:t>life and child </a:t>
            </a:r>
            <a:r>
              <a:rPr lang="en-CA" sz="2800" dirty="0" smtClean="0"/>
              <a:t>development</a:t>
            </a:r>
          </a:p>
          <a:p>
            <a:pPr lvl="1"/>
            <a:r>
              <a:rPr lang="en-CA" sz="2800" dirty="0" smtClean="0"/>
              <a:t>hotel</a:t>
            </a:r>
            <a:r>
              <a:rPr lang="en-CA" sz="2800" dirty="0" smtClean="0"/>
              <a:t>, restaurant, and institution </a:t>
            </a:r>
            <a:r>
              <a:rPr lang="en-CA" sz="2800" dirty="0" smtClean="0"/>
              <a:t>management </a:t>
            </a:r>
          </a:p>
          <a:p>
            <a:pPr lvl="1"/>
            <a:r>
              <a:rPr lang="en-CA" sz="2800" dirty="0" smtClean="0"/>
              <a:t>clothing technology </a:t>
            </a:r>
          </a:p>
          <a:p>
            <a:pPr lvl="1"/>
            <a:r>
              <a:rPr lang="en-CA" sz="2800" dirty="0" smtClean="0"/>
              <a:t>interior </a:t>
            </a:r>
            <a:r>
              <a:rPr lang="en-CA" sz="2800" dirty="0" smtClean="0"/>
              <a:t>design; and </a:t>
            </a:r>
            <a:endParaRPr lang="en-CA" sz="2800" dirty="0" smtClean="0"/>
          </a:p>
          <a:p>
            <a:pPr lvl="1"/>
            <a:r>
              <a:rPr lang="en-CA" sz="2800" dirty="0" smtClean="0"/>
              <a:t>general </a:t>
            </a:r>
            <a:r>
              <a:rPr lang="en-CA" sz="2800" dirty="0" smtClean="0"/>
              <a:t>home economics education</a:t>
            </a:r>
            <a:endParaRPr lang="en-CA" sz="2800" b="1" dirty="0" smtClean="0"/>
          </a:p>
          <a:p>
            <a:pPr lvl="1"/>
            <a:endParaRPr lang="en-CA" dirty="0"/>
          </a:p>
        </p:txBody>
      </p:sp>
      <p:sp>
        <p:nvSpPr>
          <p:cNvPr id="3" name="Title 2"/>
          <p:cNvSpPr>
            <a:spLocks noGrp="1"/>
          </p:cNvSpPr>
          <p:nvPr>
            <p:ph type="title"/>
          </p:nvPr>
        </p:nvSpPr>
        <p:spPr/>
        <p:txBody>
          <a:bodyPr/>
          <a:lstStyle/>
          <a:p>
            <a:r>
              <a:rPr lang="en-CA" dirty="0" smtClean="0"/>
              <a:t>4</a:t>
            </a:r>
            <a:r>
              <a:rPr lang="en-CA" baseline="30000" dirty="0" smtClean="0"/>
              <a:t>th</a:t>
            </a:r>
            <a:r>
              <a:rPr lang="en-CA" dirty="0" smtClean="0"/>
              <a:t> action beyond </a:t>
            </a:r>
            <a:r>
              <a:rPr lang="en-CA" dirty="0" smtClean="0">
                <a:solidFill>
                  <a:schemeClr val="bg2">
                    <a:lumMod val="25000"/>
                  </a:schemeClr>
                </a:solidFill>
              </a:rPr>
              <a:t>OVERCOMES</a:t>
            </a:r>
            <a:endParaRPr lang="en-CA"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8229600" cy="4827992"/>
          </a:xfrm>
        </p:spPr>
        <p:txBody>
          <a:bodyPr>
            <a:normAutofit lnSpcReduction="10000"/>
          </a:bodyPr>
          <a:lstStyle/>
          <a:p>
            <a:r>
              <a:rPr lang="en-CA" dirty="0" smtClean="0"/>
              <a:t>At the crux of a competitive advantage is the assumption that someone is in competition with others via striving for superiority or defeating them (</a:t>
            </a:r>
            <a:r>
              <a:rPr lang="en-CA" b="1" dirty="0" smtClean="0">
                <a:solidFill>
                  <a:schemeClr val="bg2">
                    <a:lumMod val="25000"/>
                  </a:schemeClr>
                </a:solidFill>
              </a:rPr>
              <a:t>win/lose mentality</a:t>
            </a:r>
            <a:r>
              <a:rPr lang="en-CA" dirty="0" smtClean="0"/>
              <a:t>). </a:t>
            </a:r>
            <a:endParaRPr lang="en-CA" dirty="0" smtClean="0"/>
          </a:p>
          <a:p>
            <a:r>
              <a:rPr lang="en-CA" dirty="0" smtClean="0"/>
              <a:t>Having </a:t>
            </a:r>
            <a:r>
              <a:rPr lang="en-CA" dirty="0" smtClean="0"/>
              <a:t>a competitive advantage (i.e., favourable position to gain benefits) simply means someone is able to contribute or do something more efficiently than a rival. </a:t>
            </a:r>
            <a:endParaRPr lang="en-CA" dirty="0" smtClean="0"/>
          </a:p>
          <a:p>
            <a:r>
              <a:rPr lang="en-CA" dirty="0" smtClean="0"/>
              <a:t>Capitalizing </a:t>
            </a:r>
            <a:r>
              <a:rPr lang="en-CA" dirty="0" smtClean="0"/>
              <a:t>on this advantage lets someone outperform or overcome their </a:t>
            </a:r>
            <a:r>
              <a:rPr lang="en-CA" dirty="0" smtClean="0"/>
              <a:t>competitors</a:t>
            </a:r>
          </a:p>
          <a:p>
            <a:pPr lvl="1"/>
            <a:r>
              <a:rPr lang="en-CA" b="1" dirty="0" smtClean="0">
                <a:solidFill>
                  <a:srgbClr val="C00000"/>
                </a:solidFill>
              </a:rPr>
              <a:t>They gain the advantage and can exercise influence and power.</a:t>
            </a:r>
            <a:endParaRPr lang="en-CA" b="1" dirty="0">
              <a:solidFill>
                <a:srgbClr val="C00000"/>
              </a:solidFill>
            </a:endParaRPr>
          </a:p>
        </p:txBody>
      </p:sp>
      <p:sp>
        <p:nvSpPr>
          <p:cNvPr id="3" name="Title 2"/>
          <p:cNvSpPr>
            <a:spLocks noGrp="1"/>
          </p:cNvSpPr>
          <p:nvPr>
            <p:ph type="title"/>
          </p:nvPr>
        </p:nvSpPr>
        <p:spPr/>
        <p:txBody>
          <a:bodyPr/>
          <a:lstStyle/>
          <a:p>
            <a:r>
              <a:rPr lang="en-CA" dirty="0" smtClean="0"/>
              <a:t>Competitive Advantage</a:t>
            </a:r>
            <a:endParaRPr lang="en-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dirty="0" smtClean="0"/>
              <a:t>I maintain that home </a:t>
            </a:r>
            <a:r>
              <a:rPr lang="en-CA" dirty="0" smtClean="0"/>
              <a:t>economists do not work in their own self-interest. They are concerned instead with the interest and welfare of individuals, families, and </a:t>
            </a:r>
            <a:r>
              <a:rPr lang="en-CA" dirty="0" smtClean="0"/>
              <a:t>communities </a:t>
            </a:r>
          </a:p>
          <a:p>
            <a:r>
              <a:rPr lang="en-CA" dirty="0" smtClean="0"/>
              <a:t>Interdisciplinary</a:t>
            </a:r>
            <a:r>
              <a:rPr lang="en-CA" dirty="0" smtClean="0"/>
              <a:t>, integrative, and holistic home economics thinkers, who specialize in content about issues faced by Filipino citizens, </a:t>
            </a:r>
            <a:r>
              <a:rPr lang="en-CA" b="1" u="sng" dirty="0" smtClean="0"/>
              <a:t>definitely</a:t>
            </a:r>
            <a:r>
              <a:rPr lang="en-CA" dirty="0" smtClean="0"/>
              <a:t> have </a:t>
            </a:r>
            <a:r>
              <a:rPr lang="en-CA" dirty="0" smtClean="0"/>
              <a:t>a competitive </a:t>
            </a:r>
            <a:r>
              <a:rPr lang="en-CA" dirty="0" smtClean="0"/>
              <a:t>advantage in the political, economic, and social arenas.</a:t>
            </a:r>
          </a:p>
          <a:p>
            <a:endParaRPr lang="en-CA" dirty="0"/>
          </a:p>
        </p:txBody>
      </p:sp>
      <p:sp>
        <p:nvSpPr>
          <p:cNvPr id="3" name="Title 2"/>
          <p:cNvSpPr>
            <a:spLocks noGrp="1"/>
          </p:cNvSpPr>
          <p:nvPr>
            <p:ph type="title"/>
          </p:nvPr>
        </p:nvSpPr>
        <p:spPr/>
        <p:txBody>
          <a:bodyPr/>
          <a:lstStyle/>
          <a:p>
            <a:r>
              <a:rPr lang="en-CA" dirty="0" smtClean="0"/>
              <a:t>With a twist…</a:t>
            </a:r>
            <a:endParaRPr lang="en-C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5184576"/>
          </a:xfrm>
        </p:spPr>
        <p:txBody>
          <a:bodyPr>
            <a:normAutofit fontScale="92500" lnSpcReduction="10000"/>
          </a:bodyPr>
          <a:lstStyle/>
          <a:p>
            <a:r>
              <a:rPr lang="en-CA" dirty="0" smtClean="0"/>
              <a:t>To </a:t>
            </a:r>
            <a:r>
              <a:rPr lang="en-CA" b="1" dirty="0" smtClean="0"/>
              <a:t>everyone’s</a:t>
            </a:r>
            <a:r>
              <a:rPr lang="en-CA" dirty="0" smtClean="0"/>
              <a:t> benefit, home economists have an edge over others who are narrow, linear thinkers and narrowly </a:t>
            </a:r>
            <a:r>
              <a:rPr lang="en-CA" dirty="0" smtClean="0"/>
              <a:t>specialized, </a:t>
            </a:r>
            <a:r>
              <a:rPr lang="en-CA" dirty="0" smtClean="0"/>
              <a:t>or held hostage by their self-interest. </a:t>
            </a:r>
            <a:endParaRPr lang="en-CA" dirty="0" smtClean="0"/>
          </a:p>
          <a:p>
            <a:r>
              <a:rPr lang="en-CA" dirty="0" smtClean="0"/>
              <a:t>In addition to subject matter expertise, home </a:t>
            </a:r>
            <a:r>
              <a:rPr lang="en-CA" dirty="0" smtClean="0"/>
              <a:t>economists holistically see connections and find synergies that others easily miss – they can connect the dots. </a:t>
            </a:r>
            <a:endParaRPr lang="en-CA" dirty="0" smtClean="0"/>
          </a:p>
          <a:p>
            <a:r>
              <a:rPr lang="en-CA" dirty="0" smtClean="0"/>
              <a:t>Also, they </a:t>
            </a:r>
            <a:r>
              <a:rPr lang="en-CA" dirty="0" smtClean="0"/>
              <a:t>critically reflect on a situation (discerning power dynamics) and strive to collaborate in reciprocal relationships with other stakeholders. Those involved tend to respect resultant solutions that inturn are more sustainable when implemented. </a:t>
            </a:r>
          </a:p>
          <a:p>
            <a:endParaRPr lang="en-CA" dirty="0"/>
          </a:p>
        </p:txBody>
      </p:sp>
      <p:sp>
        <p:nvSpPr>
          <p:cNvPr id="3" name="Title 2"/>
          <p:cNvSpPr>
            <a:spLocks noGrp="1"/>
          </p:cNvSpPr>
          <p:nvPr>
            <p:ph type="title"/>
          </p:nvPr>
        </p:nvSpPr>
        <p:spPr/>
        <p:txBody>
          <a:bodyPr/>
          <a:lstStyle/>
          <a:p>
            <a:r>
              <a:rPr lang="en-CA" dirty="0" smtClean="0"/>
              <a:t>CHE’s Advantage!</a:t>
            </a:r>
            <a:endParaRPr lang="en-C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00000"/>
          </a:xfrm>
        </p:spPr>
        <p:txBody>
          <a:bodyPr>
            <a:normAutofit lnSpcReduction="10000"/>
          </a:bodyPr>
          <a:lstStyle/>
          <a:p>
            <a:r>
              <a:rPr lang="en-CA" dirty="0" smtClean="0"/>
              <a:t>CHE-trained and professionally socialized home economists can </a:t>
            </a:r>
            <a:r>
              <a:rPr lang="en-CA" b="1" dirty="0" smtClean="0">
                <a:solidFill>
                  <a:schemeClr val="bg2">
                    <a:lumMod val="25000"/>
                  </a:schemeClr>
                </a:solidFill>
              </a:rPr>
              <a:t>choose to reframe </a:t>
            </a:r>
            <a:r>
              <a:rPr lang="en-CA" b="1" dirty="0" smtClean="0">
                <a:solidFill>
                  <a:schemeClr val="bg2">
                    <a:lumMod val="25000"/>
                  </a:schemeClr>
                </a:solidFill>
              </a:rPr>
              <a:t>and market themselves </a:t>
            </a:r>
            <a:r>
              <a:rPr lang="en-CA" b="1" dirty="0" smtClean="0">
                <a:solidFill>
                  <a:schemeClr val="bg2">
                    <a:lumMod val="25000"/>
                  </a:schemeClr>
                </a:solidFill>
              </a:rPr>
              <a:t>as having a competitive advantage </a:t>
            </a:r>
            <a:r>
              <a:rPr lang="en-CA" dirty="0" smtClean="0"/>
              <a:t>that makes them legitimate players in the game. </a:t>
            </a:r>
            <a:endParaRPr lang="en-CA" dirty="0" smtClean="0"/>
          </a:p>
          <a:p>
            <a:r>
              <a:rPr lang="en-CA" dirty="0" smtClean="0"/>
              <a:t>Paradoxically</a:t>
            </a:r>
            <a:r>
              <a:rPr lang="en-CA" dirty="0" smtClean="0"/>
              <a:t>, they can bolster their competitive advantage by working collaboratively </a:t>
            </a:r>
            <a:r>
              <a:rPr lang="en-CA" dirty="0" smtClean="0"/>
              <a:t>with other stakeholders while </a:t>
            </a:r>
            <a:r>
              <a:rPr lang="en-CA" dirty="0" smtClean="0"/>
              <a:t>rebuilding Filipino individuals, families, and </a:t>
            </a:r>
            <a:r>
              <a:rPr lang="en-CA" dirty="0" smtClean="0"/>
              <a:t>communities – that is a key part of their competitive advantage aside from their technical expertise and professional mission.</a:t>
            </a:r>
            <a:endParaRPr lang="en-CA" dirty="0"/>
          </a:p>
        </p:txBody>
      </p:sp>
      <p:sp>
        <p:nvSpPr>
          <p:cNvPr id="3" name="Title 2"/>
          <p:cNvSpPr>
            <a:spLocks noGrp="1"/>
          </p:cNvSpPr>
          <p:nvPr>
            <p:ph type="title"/>
          </p:nvPr>
        </p:nvSpPr>
        <p:spPr/>
        <p:txBody>
          <a:bodyPr/>
          <a:lstStyle/>
          <a:p>
            <a:r>
              <a:rPr lang="en-CA" dirty="0" smtClean="0"/>
              <a:t>CHE Can Choose to Reframe </a:t>
            </a:r>
            <a:endParaRPr lang="en-C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908720"/>
            <a:ext cx="5482952" cy="5328592"/>
          </a:xfrm>
        </p:spPr>
        <p:txBody>
          <a:bodyPr>
            <a:normAutofit fontScale="85000" lnSpcReduction="20000"/>
          </a:bodyPr>
          <a:lstStyle/>
          <a:p>
            <a:r>
              <a:rPr lang="en-CA" dirty="0" smtClean="0"/>
              <a:t>In closing, I am not the one to say what rebuilt Filipino families and communities might look like. </a:t>
            </a:r>
            <a:endParaRPr lang="en-CA" dirty="0" smtClean="0"/>
          </a:p>
          <a:p>
            <a:r>
              <a:rPr lang="en-CA" dirty="0" smtClean="0"/>
              <a:t>Nor </a:t>
            </a:r>
            <a:r>
              <a:rPr lang="en-CA" dirty="0" smtClean="0"/>
              <a:t>should my thoughts constitute the final words on how Filipino home economists should move forward. </a:t>
            </a:r>
            <a:endParaRPr lang="en-CA" dirty="0" smtClean="0"/>
          </a:p>
          <a:p>
            <a:r>
              <a:rPr lang="en-CA" dirty="0" smtClean="0"/>
              <a:t>That </a:t>
            </a:r>
            <a:r>
              <a:rPr lang="en-CA" dirty="0" smtClean="0"/>
              <a:t>said, I do feel comfortable, as one home economist speaking to another, suggesting that you should look inward </a:t>
            </a:r>
            <a:r>
              <a:rPr lang="en-CA" u="sng" dirty="0" smtClean="0"/>
              <a:t>and</a:t>
            </a:r>
            <a:r>
              <a:rPr lang="en-CA" dirty="0" smtClean="0"/>
              <a:t> outward to discern the dynamics of your current context. </a:t>
            </a:r>
            <a:endParaRPr lang="en-CA" dirty="0" smtClean="0"/>
          </a:p>
          <a:p>
            <a:r>
              <a:rPr lang="en-CA" b="1" dirty="0" smtClean="0"/>
              <a:t>Then</a:t>
            </a:r>
            <a:r>
              <a:rPr lang="en-CA" dirty="0" smtClean="0"/>
              <a:t> you should approach </a:t>
            </a:r>
            <a:r>
              <a:rPr lang="en-CA" dirty="0" smtClean="0"/>
              <a:t>your </a:t>
            </a:r>
            <a:r>
              <a:rPr lang="en-CA" dirty="0" smtClean="0"/>
              <a:t>family and community </a:t>
            </a:r>
            <a:r>
              <a:rPr lang="en-CA" b="1" dirty="0" smtClean="0">
                <a:solidFill>
                  <a:srgbClr val="C00000"/>
                </a:solidFill>
              </a:rPr>
              <a:t>rebuilding and redesigning </a:t>
            </a:r>
            <a:r>
              <a:rPr lang="en-CA" dirty="0" smtClean="0"/>
              <a:t>enterprises </a:t>
            </a:r>
            <a:r>
              <a:rPr lang="en-CA" dirty="0" smtClean="0"/>
              <a:t>from a contextually informed and philosophically aware stance. </a:t>
            </a:r>
            <a:endParaRPr lang="en-CA" dirty="0" smtClean="0"/>
          </a:p>
          <a:p>
            <a:endParaRPr lang="en-CA" dirty="0"/>
          </a:p>
        </p:txBody>
      </p:sp>
      <p:sp>
        <p:nvSpPr>
          <p:cNvPr id="3" name="Title 2"/>
          <p:cNvSpPr>
            <a:spLocks noGrp="1"/>
          </p:cNvSpPr>
          <p:nvPr>
            <p:ph type="title"/>
          </p:nvPr>
        </p:nvSpPr>
        <p:spPr>
          <a:xfrm>
            <a:off x="467544" y="0"/>
            <a:ext cx="8229600" cy="1143000"/>
          </a:xfrm>
        </p:spPr>
        <p:txBody>
          <a:bodyPr/>
          <a:lstStyle/>
          <a:p>
            <a:r>
              <a:rPr lang="en-CA" dirty="0" smtClean="0"/>
              <a:t>Wrap up</a:t>
            </a:r>
            <a:endParaRPr lang="en-CA" dirty="0"/>
          </a:p>
        </p:txBody>
      </p:sp>
      <p:pic>
        <p:nvPicPr>
          <p:cNvPr id="4" name="Picture 3" descr="sue mcgregor fall 2021.jpg"/>
          <p:cNvPicPr>
            <a:picLocks noChangeAspect="1"/>
          </p:cNvPicPr>
          <p:nvPr/>
        </p:nvPicPr>
        <p:blipFill>
          <a:blip r:embed="rId3" cstate="print"/>
          <a:stretch>
            <a:fillRect/>
          </a:stretch>
        </p:blipFill>
        <p:spPr>
          <a:xfrm>
            <a:off x="5940152" y="1484784"/>
            <a:ext cx="2910135" cy="441139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3068960"/>
            <a:ext cx="8229600" cy="1143000"/>
          </a:xfrm>
        </p:spPr>
        <p:txBody>
          <a:bodyPr>
            <a:normAutofit fontScale="90000"/>
          </a:bodyPr>
          <a:lstStyle/>
          <a:p>
            <a:r>
              <a:rPr lang="en-CA" dirty="0" smtClean="0"/>
              <a:t>Working </a:t>
            </a:r>
            <a:r>
              <a:rPr lang="en-CA" i="1" dirty="0" smtClean="0"/>
              <a:t>for</a:t>
            </a:r>
            <a:r>
              <a:rPr lang="en-CA" dirty="0" smtClean="0"/>
              <a:t>, </a:t>
            </a:r>
            <a:r>
              <a:rPr lang="en-CA" i="1" dirty="0" smtClean="0"/>
              <a:t>with</a:t>
            </a:r>
            <a:r>
              <a:rPr lang="en-CA" dirty="0" smtClean="0"/>
              <a:t>, and </a:t>
            </a:r>
            <a:r>
              <a:rPr lang="en-CA" i="1" dirty="0" smtClean="0">
                <a:solidFill>
                  <a:schemeClr val="tx2">
                    <a:lumMod val="25000"/>
                  </a:schemeClr>
                </a:solidFill>
              </a:rPr>
              <a:t>through</a:t>
            </a:r>
            <a:r>
              <a:rPr lang="en-CA" dirty="0" smtClean="0"/>
              <a:t> families, Filipino home economists can collaboratively create a strategic blueprint for rebuilt families and communities scaffolded to take on the next century</a:t>
            </a:r>
            <a:r>
              <a:rPr lang="en-CA" dirty="0" smtClean="0"/>
              <a:t>.  </a:t>
            </a:r>
            <a:r>
              <a:rPr lang="en-CA" sz="4900" dirty="0" smtClean="0">
                <a:solidFill>
                  <a:schemeClr val="tx2">
                    <a:lumMod val="25000"/>
                  </a:schemeClr>
                </a:solidFill>
                <a:latin typeface="Brush Script MT" pitchFamily="66" charset="0"/>
              </a:rPr>
              <a:t>Thank you for this honour on your centennial celebration!</a:t>
            </a:r>
            <a:r>
              <a:rPr lang="en-CA" dirty="0" smtClean="0"/>
              <a:t/>
            </a:r>
            <a:br>
              <a:rPr lang="en-CA" dirty="0" smtClean="0"/>
            </a:b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dirty="0" smtClean="0"/>
              <a:t>My keynote topic was “</a:t>
            </a:r>
            <a:r>
              <a:rPr lang="en-CA" i="1" dirty="0" smtClean="0"/>
              <a:t>The </a:t>
            </a:r>
            <a:r>
              <a:rPr lang="en-CA" i="1" dirty="0" smtClean="0"/>
              <a:t>Role of Home Economics in Rebuilding Filipino </a:t>
            </a:r>
            <a:r>
              <a:rPr lang="en-CA" i="1" dirty="0" smtClean="0"/>
              <a:t>Families </a:t>
            </a:r>
            <a:r>
              <a:rPr lang="en-CA" i="1" dirty="0" smtClean="0"/>
              <a:t>and Communities in the Next </a:t>
            </a:r>
            <a:r>
              <a:rPr lang="en-CA" i="1" dirty="0" smtClean="0"/>
              <a:t>Century”</a:t>
            </a:r>
          </a:p>
          <a:p>
            <a:r>
              <a:rPr lang="en-CA" dirty="0" smtClean="0"/>
              <a:t>I assumed the verb </a:t>
            </a:r>
            <a:r>
              <a:rPr lang="en-CA" b="1" i="1" dirty="0" smtClean="0">
                <a:solidFill>
                  <a:schemeClr val="bg2">
                    <a:lumMod val="25000"/>
                  </a:schemeClr>
                </a:solidFill>
              </a:rPr>
              <a:t>rebuild</a:t>
            </a:r>
            <a:r>
              <a:rPr lang="en-CA" i="1" dirty="0" smtClean="0"/>
              <a:t> </a:t>
            </a:r>
            <a:r>
              <a:rPr lang="en-CA" dirty="0" smtClean="0"/>
              <a:t>means</a:t>
            </a:r>
            <a:r>
              <a:rPr lang="en-CA" i="1" dirty="0" smtClean="0"/>
              <a:t> </a:t>
            </a:r>
            <a:r>
              <a:rPr lang="en-CA" dirty="0" smtClean="0"/>
              <a:t>reinforcing or strengthening </a:t>
            </a:r>
            <a:r>
              <a:rPr lang="en-CA" dirty="0" smtClean="0"/>
              <a:t>families</a:t>
            </a:r>
          </a:p>
          <a:p>
            <a:r>
              <a:rPr lang="en-CA" dirty="0" smtClean="0"/>
              <a:t>It could also mean helping </a:t>
            </a:r>
            <a:r>
              <a:rPr lang="en-CA" dirty="0" smtClean="0"/>
              <a:t>them revert to a previous condition by </a:t>
            </a:r>
            <a:r>
              <a:rPr lang="en-CA" b="1" dirty="0" smtClean="0">
                <a:solidFill>
                  <a:schemeClr val="bg2">
                    <a:lumMod val="25000"/>
                  </a:schemeClr>
                </a:solidFill>
              </a:rPr>
              <a:t>reorganizing, restoring, or reshaping </a:t>
            </a:r>
            <a:r>
              <a:rPr lang="en-CA" dirty="0" smtClean="0"/>
              <a:t>themselves </a:t>
            </a:r>
            <a:r>
              <a:rPr lang="en-CA" i="1" dirty="0" smtClean="0"/>
              <a:t>after</a:t>
            </a:r>
            <a:r>
              <a:rPr lang="en-CA" dirty="0" smtClean="0"/>
              <a:t> they were challenged and compromised </a:t>
            </a:r>
            <a:r>
              <a:rPr lang="en-CA" i="1" dirty="0" smtClean="0"/>
              <a:t> </a:t>
            </a:r>
            <a:endParaRPr lang="en-CA" i="1" dirty="0" smtClean="0"/>
          </a:p>
          <a:p>
            <a:endParaRPr lang="en-CA" dirty="0"/>
          </a:p>
        </p:txBody>
      </p:sp>
      <p:sp>
        <p:nvSpPr>
          <p:cNvPr id="3" name="Title 2"/>
          <p:cNvSpPr>
            <a:spLocks noGrp="1"/>
          </p:cNvSpPr>
          <p:nvPr>
            <p:ph type="title"/>
          </p:nvPr>
        </p:nvSpPr>
        <p:spPr/>
        <p:txBody>
          <a:bodyPr/>
          <a:lstStyle/>
          <a:p>
            <a:r>
              <a:rPr lang="en-CA" dirty="0" smtClean="0"/>
              <a:t>Verb play</a:t>
            </a: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CA" dirty="0" smtClean="0"/>
              <a:t>Put simply, </a:t>
            </a:r>
            <a:r>
              <a:rPr lang="en-CA" b="1" dirty="0" smtClean="0"/>
              <a:t>rebuild</a:t>
            </a:r>
            <a:r>
              <a:rPr lang="en-CA" dirty="0" smtClean="0"/>
              <a:t> </a:t>
            </a:r>
            <a:r>
              <a:rPr lang="en-CA" dirty="0" smtClean="0"/>
              <a:t>is a verb for actions that home economists might take to create </a:t>
            </a:r>
            <a:r>
              <a:rPr lang="en-CA" b="1" dirty="0" smtClean="0"/>
              <a:t>rebuilt</a:t>
            </a:r>
            <a:r>
              <a:rPr lang="en-CA" dirty="0" smtClean="0"/>
              <a:t> families and </a:t>
            </a:r>
            <a:r>
              <a:rPr lang="en-CA" dirty="0" smtClean="0"/>
              <a:t>communities</a:t>
            </a:r>
          </a:p>
          <a:p>
            <a:pPr lvl="1"/>
            <a:r>
              <a:rPr lang="en-CA" dirty="0" smtClean="0"/>
              <a:t>Filipino home </a:t>
            </a:r>
            <a:r>
              <a:rPr lang="en-CA" dirty="0" smtClean="0"/>
              <a:t>economists would take action, and </a:t>
            </a:r>
            <a:r>
              <a:rPr lang="en-CA" dirty="0" err="1" smtClean="0"/>
              <a:t>Flipino</a:t>
            </a:r>
            <a:r>
              <a:rPr lang="en-CA" dirty="0" smtClean="0"/>
              <a:t> families </a:t>
            </a:r>
            <a:r>
              <a:rPr lang="en-CA" dirty="0" smtClean="0"/>
              <a:t>and communities would benefit. This assumption then begged the </a:t>
            </a:r>
            <a:r>
              <a:rPr lang="en-CA" dirty="0" smtClean="0"/>
              <a:t>question:</a:t>
            </a:r>
          </a:p>
          <a:p>
            <a:pPr lvl="1">
              <a:buNone/>
            </a:pPr>
            <a:endParaRPr lang="en-CA" dirty="0" smtClean="0"/>
          </a:p>
          <a:p>
            <a:pPr lvl="1"/>
            <a:r>
              <a:rPr lang="en-CA" dirty="0" smtClean="0"/>
              <a:t>“</a:t>
            </a:r>
            <a:r>
              <a:rPr lang="en-CA" sz="4400" dirty="0" smtClean="0">
                <a:solidFill>
                  <a:srgbClr val="C00000"/>
                </a:solidFill>
              </a:rPr>
              <a:t>What happened to families and communities during the last century that they must be </a:t>
            </a:r>
            <a:r>
              <a:rPr lang="en-CA" sz="4400" b="1" dirty="0" smtClean="0">
                <a:solidFill>
                  <a:schemeClr val="bg2">
                    <a:lumMod val="25000"/>
                  </a:schemeClr>
                </a:solidFill>
              </a:rPr>
              <a:t>rebuilt</a:t>
            </a:r>
            <a:r>
              <a:rPr lang="en-CA" sz="4400" dirty="0" smtClean="0">
                <a:solidFill>
                  <a:srgbClr val="C00000"/>
                </a:solidFill>
              </a:rPr>
              <a:t> in the next </a:t>
            </a:r>
            <a:r>
              <a:rPr lang="en-CA" sz="4200" dirty="0" smtClean="0">
                <a:solidFill>
                  <a:srgbClr val="C00000"/>
                </a:solidFill>
              </a:rPr>
              <a:t>century?” </a:t>
            </a:r>
            <a:endParaRPr lang="en-CA" sz="4200" dirty="0">
              <a:solidFill>
                <a:srgbClr val="C00000"/>
              </a:solidFill>
            </a:endParaRPr>
          </a:p>
        </p:txBody>
      </p:sp>
      <p:sp>
        <p:nvSpPr>
          <p:cNvPr id="3" name="Title 2"/>
          <p:cNvSpPr>
            <a:spLocks noGrp="1"/>
          </p:cNvSpPr>
          <p:nvPr>
            <p:ph type="title"/>
          </p:nvPr>
        </p:nvSpPr>
        <p:spPr/>
        <p:txBody>
          <a:bodyPr/>
          <a:lstStyle/>
          <a:p>
            <a:r>
              <a:rPr lang="en-CA" dirty="0" smtClean="0"/>
              <a:t>Larger question…</a:t>
            </a: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CA" dirty="0" smtClean="0"/>
              <a:t>Female (62%)/male (39%)</a:t>
            </a:r>
          </a:p>
          <a:p>
            <a:r>
              <a:rPr lang="en-CA" dirty="0" smtClean="0"/>
              <a:t>Matriarchal society</a:t>
            </a:r>
          </a:p>
          <a:p>
            <a:r>
              <a:rPr lang="en-CA" dirty="0" smtClean="0"/>
              <a:t>Catholic</a:t>
            </a:r>
          </a:p>
          <a:p>
            <a:r>
              <a:rPr lang="en-CA" dirty="0" smtClean="0"/>
              <a:t>Malay descent (but other ancestry as well)</a:t>
            </a:r>
          </a:p>
          <a:p>
            <a:r>
              <a:rPr lang="en-CA" dirty="0" smtClean="0"/>
              <a:t>Ethic diversity (four main groups)</a:t>
            </a:r>
          </a:p>
          <a:p>
            <a:r>
              <a:rPr lang="en-CA" dirty="0" smtClean="0"/>
              <a:t>Gross national income per capita $3,430 US</a:t>
            </a:r>
          </a:p>
          <a:p>
            <a:r>
              <a:rPr lang="en-CA" dirty="0" smtClean="0"/>
              <a:t>Nuclear family and large extended family/kin</a:t>
            </a:r>
          </a:p>
          <a:p>
            <a:r>
              <a:rPr lang="en-CA" dirty="0" smtClean="0"/>
              <a:t>Married children live with parents</a:t>
            </a:r>
          </a:p>
          <a:p>
            <a:r>
              <a:rPr lang="en-CA" dirty="0" smtClean="0"/>
              <a:t>Large and young population, which is growing</a:t>
            </a:r>
          </a:p>
          <a:p>
            <a:r>
              <a:rPr lang="en-CA" dirty="0" smtClean="0"/>
              <a:t>Rural families average three children/urban fewer children</a:t>
            </a:r>
            <a:endParaRPr lang="en-CA" dirty="0"/>
          </a:p>
        </p:txBody>
      </p:sp>
      <p:sp>
        <p:nvSpPr>
          <p:cNvPr id="3" name="Title 2"/>
          <p:cNvSpPr>
            <a:spLocks noGrp="1"/>
          </p:cNvSpPr>
          <p:nvPr>
            <p:ph type="title"/>
          </p:nvPr>
        </p:nvSpPr>
        <p:spPr/>
        <p:txBody>
          <a:bodyPr/>
          <a:lstStyle/>
          <a:p>
            <a:r>
              <a:rPr lang="en-CA" dirty="0" smtClean="0"/>
              <a:t>Profile of Filipino Families</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40768"/>
            <a:ext cx="8229600" cy="4886003"/>
          </a:xfrm>
        </p:spPr>
        <p:txBody>
          <a:bodyPr>
            <a:normAutofit fontScale="92500" lnSpcReduction="20000"/>
          </a:bodyPr>
          <a:lstStyle/>
          <a:p>
            <a:r>
              <a:rPr lang="en-CA" dirty="0" smtClean="0"/>
              <a:t>Divorce is not legal (unless married to a foreigner…)</a:t>
            </a:r>
          </a:p>
          <a:p>
            <a:r>
              <a:rPr lang="en-CA" dirty="0" smtClean="0"/>
              <a:t>Pregnant girls often marry before child is born</a:t>
            </a:r>
          </a:p>
          <a:p>
            <a:r>
              <a:rPr lang="en-CA" dirty="0" smtClean="0"/>
              <a:t>Increase in remaining single</a:t>
            </a:r>
          </a:p>
          <a:p>
            <a:r>
              <a:rPr lang="en-CA" dirty="0" smtClean="0"/>
              <a:t>47% urban and 52% rural but increased urbanization</a:t>
            </a:r>
          </a:p>
          <a:p>
            <a:r>
              <a:rPr lang="en-CA" dirty="0" smtClean="0"/>
              <a:t>Significant number of urban residents live in poverty (lack water, electricity, and sanitation)</a:t>
            </a:r>
          </a:p>
          <a:p>
            <a:r>
              <a:rPr lang="en-CA" dirty="0" smtClean="0"/>
              <a:t>Their impermanent houses are from scavenged materials</a:t>
            </a:r>
          </a:p>
          <a:p>
            <a:r>
              <a:rPr lang="en-CA" dirty="0" smtClean="0"/>
              <a:t>Rural families live in more permanent two-room buildings elevated on piles</a:t>
            </a:r>
          </a:p>
          <a:p>
            <a:r>
              <a:rPr lang="en-CA" dirty="0" smtClean="0"/>
              <a:t>Costal families are connected over the water with a network of elevated pathways</a:t>
            </a:r>
          </a:p>
          <a:p>
            <a:endParaRPr lang="en-CA" dirty="0"/>
          </a:p>
        </p:txBody>
      </p:sp>
      <p:sp>
        <p:nvSpPr>
          <p:cNvPr id="3" name="Title 2"/>
          <p:cNvSpPr>
            <a:spLocks noGrp="1"/>
          </p:cNvSpPr>
          <p:nvPr>
            <p:ph type="title"/>
          </p:nvPr>
        </p:nvSpPr>
        <p:spPr/>
        <p:txBody>
          <a:bodyPr/>
          <a:lstStyle/>
          <a:p>
            <a:r>
              <a:rPr lang="en-CA" dirty="0" smtClean="0"/>
              <a:t>Profile of Filipino families</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CA" dirty="0" smtClean="0"/>
              <a:t>High incidence of family members working abroad or overseas</a:t>
            </a:r>
          </a:p>
          <a:p>
            <a:r>
              <a:rPr lang="en-CA" dirty="0" smtClean="0"/>
              <a:t>They send money and care packages (</a:t>
            </a:r>
            <a:r>
              <a:rPr lang="en-CA" i="1" dirty="0" err="1" smtClean="0"/>
              <a:t>Padala</a:t>
            </a:r>
            <a:r>
              <a:rPr lang="en-CA" i="1" dirty="0" smtClean="0"/>
              <a:t> boxes</a:t>
            </a:r>
            <a:r>
              <a:rPr lang="en-CA" dirty="0" smtClean="0"/>
              <a:t>) home to support their family and kin</a:t>
            </a:r>
          </a:p>
          <a:p>
            <a:r>
              <a:rPr lang="en-CA" dirty="0" smtClean="0"/>
              <a:t>Family needs are prioritized over individual’s needs</a:t>
            </a:r>
          </a:p>
          <a:p>
            <a:r>
              <a:rPr lang="en-CA" dirty="0" smtClean="0"/>
              <a:t>Guided by </a:t>
            </a:r>
            <a:r>
              <a:rPr lang="en-CA" i="1" dirty="0" smtClean="0"/>
              <a:t>filial piety </a:t>
            </a:r>
            <a:r>
              <a:rPr lang="en-CA" dirty="0" smtClean="0"/>
              <a:t>(care and respect for parents and elders) to avoid </a:t>
            </a:r>
            <a:r>
              <a:rPr lang="en-CA" i="1" dirty="0" err="1" smtClean="0"/>
              <a:t>hiya</a:t>
            </a:r>
            <a:r>
              <a:rPr lang="en-CA" dirty="0" smtClean="0"/>
              <a:t> (shame and embarrassment), and losing face</a:t>
            </a:r>
          </a:p>
          <a:p>
            <a:r>
              <a:rPr lang="en-CA" dirty="0" smtClean="0"/>
              <a:t>Characterized as family centrism and family expectations – identity and future life revolve around family’s needs – </a:t>
            </a:r>
            <a:r>
              <a:rPr lang="en-CA" i="1" dirty="0" err="1" smtClean="0"/>
              <a:t>pamilya</a:t>
            </a:r>
            <a:r>
              <a:rPr lang="en-CA" i="1" dirty="0" smtClean="0"/>
              <a:t> </a:t>
            </a:r>
            <a:r>
              <a:rPr lang="en-CA" i="1" dirty="0" err="1" smtClean="0"/>
              <a:t>muna</a:t>
            </a:r>
            <a:r>
              <a:rPr lang="en-CA" i="1" dirty="0" smtClean="0"/>
              <a:t> </a:t>
            </a:r>
            <a:r>
              <a:rPr lang="en-CA" dirty="0" smtClean="0"/>
              <a:t>(family first)</a:t>
            </a:r>
            <a:endParaRPr lang="en-CA" dirty="0"/>
          </a:p>
        </p:txBody>
      </p:sp>
      <p:sp>
        <p:nvSpPr>
          <p:cNvPr id="3" name="Title 2"/>
          <p:cNvSpPr>
            <a:spLocks noGrp="1"/>
          </p:cNvSpPr>
          <p:nvPr>
            <p:ph type="title"/>
          </p:nvPr>
        </p:nvSpPr>
        <p:spPr/>
        <p:txBody>
          <a:bodyPr/>
          <a:lstStyle/>
          <a:p>
            <a:r>
              <a:rPr lang="en-CA" dirty="0" smtClean="0"/>
              <a:t>Profile of Filipino families (</a:t>
            </a:r>
            <a:r>
              <a:rPr lang="en-CA" dirty="0" err="1" smtClean="0"/>
              <a:t>fini</a:t>
            </a:r>
            <a:r>
              <a:rPr lang="en-CA" dirty="0" smtClean="0"/>
              <a:t>)</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1268760"/>
            <a:ext cx="7772400" cy="1828800"/>
          </a:xfrm>
        </p:spPr>
        <p:txBody>
          <a:bodyPr>
            <a:normAutofit fontScale="90000"/>
          </a:bodyPr>
          <a:lstStyle/>
          <a:p>
            <a:r>
              <a:rPr lang="en-CA" dirty="0" smtClean="0"/>
              <a:t>Grace M. </a:t>
            </a:r>
            <a:r>
              <a:rPr lang="en-CA" dirty="0" err="1" smtClean="0"/>
              <a:t>Mabasa’s</a:t>
            </a:r>
            <a:r>
              <a:rPr lang="en-CA" dirty="0" smtClean="0"/>
              <a:t> thoughts on challenges and threats to Filipino families (2012)</a:t>
            </a:r>
            <a:endParaRPr lang="en-CA" dirty="0"/>
          </a:p>
        </p:txBody>
      </p:sp>
      <p:sp>
        <p:nvSpPr>
          <p:cNvPr id="5" name="Text Placeholder 4"/>
          <p:cNvSpPr>
            <a:spLocks noGrp="1"/>
          </p:cNvSpPr>
          <p:nvPr>
            <p:ph type="body" idx="1"/>
          </p:nvPr>
        </p:nvSpPr>
        <p:spPr>
          <a:xfrm>
            <a:off x="3923928" y="4077072"/>
            <a:ext cx="4572000" cy="1454888"/>
          </a:xfrm>
        </p:spPr>
        <p:txBody>
          <a:bodyPr/>
          <a:lstStyle/>
          <a:p>
            <a:r>
              <a:rPr lang="en-CA" dirty="0" smtClean="0"/>
              <a:t> </a:t>
            </a:r>
            <a:endParaRPr lang="en-C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303</TotalTime>
  <Words>2470</Words>
  <Application>Microsoft Office PowerPoint</Application>
  <PresentationFormat>On-screen Show (4:3)</PresentationFormat>
  <Paragraphs>235</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Concourse</vt:lpstr>
      <vt:lpstr> </vt:lpstr>
      <vt:lpstr>  Invited Keynote for the Philippines’ Centennial Celebration (ZOOM) The Role of Home Economics  in Rebuilding Filipino  Families and Communities  in the Next Century  </vt:lpstr>
      <vt:lpstr>Verb play</vt:lpstr>
      <vt:lpstr>Verb play</vt:lpstr>
      <vt:lpstr>Larger question…</vt:lpstr>
      <vt:lpstr>Profile of Filipino Families</vt:lpstr>
      <vt:lpstr>Profile of Filipino families</vt:lpstr>
      <vt:lpstr>Profile of Filipino families (fini)</vt:lpstr>
      <vt:lpstr>Grace M. Mabasa’s thoughts on challenges and threats to Filipino families (2012)</vt:lpstr>
      <vt:lpstr>She coined the acronyms</vt:lpstr>
      <vt:lpstr>Slide 11</vt:lpstr>
      <vt:lpstr>Fallout of D-SPEARS (Mabasa, 2012)</vt:lpstr>
      <vt:lpstr>Fallout of D-SPEARS (Mabasa, 2012 fini)</vt:lpstr>
      <vt:lpstr>OVERCOMES: we can help families </vt:lpstr>
      <vt:lpstr>Tailor Practice to the Context</vt:lpstr>
      <vt:lpstr>Actions  Home Economists Can Take to Rebuild Filipino Families …  Beyond OVERCOMES</vt:lpstr>
      <vt:lpstr> </vt:lpstr>
      <vt:lpstr>IFHE’s (2008) Home Economics Practice Dimensions</vt:lpstr>
      <vt:lpstr>ALL Filipino home economists have a role to play in rebuilding Filipino families and communities:</vt:lpstr>
      <vt:lpstr>A different way to think about why families should be rebuilt</vt:lpstr>
      <vt:lpstr>Four more ways to rebuild Filipino families and communities:</vt:lpstr>
      <vt:lpstr>1st Contribute to National Development</vt:lpstr>
      <vt:lpstr> Contribute to National development </vt:lpstr>
      <vt:lpstr>Renowned Philippine home economist, Florenda Gabriel, said:</vt:lpstr>
      <vt:lpstr> 2nd Be Philosophically Aware  </vt:lpstr>
      <vt:lpstr>To illustrate…</vt:lpstr>
      <vt:lpstr>3rd IFHE’s focus on six SDGs</vt:lpstr>
      <vt:lpstr>Home economists…</vt:lpstr>
      <vt:lpstr>Gain authority and legitimacy</vt:lpstr>
      <vt:lpstr>4th action beyond OVERCOMES</vt:lpstr>
      <vt:lpstr>Competitive Advantage</vt:lpstr>
      <vt:lpstr>With a twist…</vt:lpstr>
      <vt:lpstr>CHE’s Advantage!</vt:lpstr>
      <vt:lpstr>CHE Can Choose to Reframe </vt:lpstr>
      <vt:lpstr>Wrap up</vt:lpstr>
      <vt:lpstr>Working for, with, and through families, Filipino home economists can collaboratively create a strategic blueprint for rebuilt families and communities scaffolded to take on the next century.  Thank you for this honour on your centennial celebration!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dc:creator>
  <cp:lastModifiedBy>Sue</cp:lastModifiedBy>
  <cp:revision>37</cp:revision>
  <dcterms:created xsi:type="dcterms:W3CDTF">2022-11-13T19:40:07Z</dcterms:created>
  <dcterms:modified xsi:type="dcterms:W3CDTF">2022-11-14T00:43:24Z</dcterms:modified>
</cp:coreProperties>
</file>