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67" r:id="rId2"/>
    <p:sldId id="260" r:id="rId3"/>
    <p:sldId id="262" r:id="rId4"/>
    <p:sldId id="259" r:id="rId5"/>
    <p:sldId id="264" r:id="rId6"/>
    <p:sldId id="257" r:id="rId7"/>
    <p:sldId id="263" r:id="rId8"/>
    <p:sldId id="265" r:id="rId9"/>
    <p:sldId id="266" r:id="rId10"/>
    <p:sldId id="270" r:id="rId11"/>
    <p:sldId id="268" r:id="rId12"/>
    <p:sldId id="269" r:id="rId13"/>
    <p:sldId id="280" r:id="rId14"/>
    <p:sldId id="284" r:id="rId15"/>
    <p:sldId id="271" r:id="rId16"/>
    <p:sldId id="272" r:id="rId17"/>
    <p:sldId id="274" r:id="rId18"/>
    <p:sldId id="285" r:id="rId19"/>
    <p:sldId id="275" r:id="rId20"/>
    <p:sldId id="276" r:id="rId21"/>
    <p:sldId id="277" r:id="rId22"/>
    <p:sldId id="278" r:id="rId23"/>
    <p:sldId id="273" r:id="rId24"/>
    <p:sldId id="279" r:id="rId25"/>
    <p:sldId id="281" r:id="rId26"/>
    <p:sldId id="282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C4921-BF8D-40BF-B1E4-486FB0277EA6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5F57266E-A5C1-4798-8C7B-0753E20D73E9}">
      <dgm:prSet phldrT="[Text]"/>
      <dgm:spPr/>
      <dgm:t>
        <a:bodyPr/>
        <a:lstStyle/>
        <a:p>
          <a:r>
            <a:rPr lang="en-CA" b="1" dirty="0" smtClean="0">
              <a:latin typeface="Arial" pitchFamily="34" charset="0"/>
              <a:cs typeface="Arial" pitchFamily="34" charset="0"/>
            </a:rPr>
            <a:t>Nicolescu's TD Methodological Axioms</a:t>
          </a:r>
          <a:endParaRPr lang="en-CA" b="1" dirty="0">
            <a:latin typeface="Arial" pitchFamily="34" charset="0"/>
            <a:cs typeface="Arial" pitchFamily="34" charset="0"/>
          </a:endParaRPr>
        </a:p>
      </dgm:t>
    </dgm:pt>
    <dgm:pt modelId="{731DB629-2AE9-4D6E-9E2C-8D0ACE03564F}" type="parTrans" cxnId="{A763BCDB-BF39-4FC0-B729-F73F6DB7E529}">
      <dgm:prSet/>
      <dgm:spPr/>
      <dgm:t>
        <a:bodyPr/>
        <a:lstStyle/>
        <a:p>
          <a:endParaRPr lang="en-CA"/>
        </a:p>
      </dgm:t>
    </dgm:pt>
    <dgm:pt modelId="{C178631B-52DF-436F-854E-5331A5EEFB1E}" type="sibTrans" cxnId="{A763BCDB-BF39-4FC0-B729-F73F6DB7E529}">
      <dgm:prSet/>
      <dgm:spPr/>
      <dgm:t>
        <a:bodyPr/>
        <a:lstStyle/>
        <a:p>
          <a:endParaRPr lang="en-CA"/>
        </a:p>
      </dgm:t>
    </dgm:pt>
    <dgm:pt modelId="{AEFC88B0-1F38-4047-BB73-E0FA866BCE9D}">
      <dgm:prSet phldrT="[Text]"/>
      <dgm:spPr/>
      <dgm:t>
        <a:bodyPr/>
        <a:lstStyle/>
        <a:p>
          <a:r>
            <a:rPr lang="en-CA" b="1" dirty="0" smtClean="0">
              <a:latin typeface="Arial" pitchFamily="34" charset="0"/>
              <a:cs typeface="Arial" pitchFamily="34" charset="0"/>
            </a:rPr>
            <a:t>Ontology (Reality)</a:t>
          </a:r>
          <a:r>
            <a:rPr lang="en-CA" dirty="0" smtClean="0">
              <a:latin typeface="Arial" pitchFamily="34" charset="0"/>
              <a:cs typeface="Arial" pitchFamily="34" charset="0"/>
            </a:rPr>
            <a:t>:</a:t>
          </a:r>
        </a:p>
        <a:p>
          <a:r>
            <a:rPr lang="en-CA" i="1" dirty="0" smtClean="0">
              <a:latin typeface="Arial" pitchFamily="34" charset="0"/>
              <a:cs typeface="Arial" pitchFamily="34" charset="0"/>
            </a:rPr>
            <a:t>Multiple levels of Reality </a:t>
          </a:r>
          <a:r>
            <a:rPr lang="en-CA" dirty="0" smtClean="0">
              <a:latin typeface="Arial" pitchFamily="34" charset="0"/>
              <a:cs typeface="Arial" pitchFamily="34" charset="0"/>
            </a:rPr>
            <a:t>(subjective internal and objective external); movement among and beyond these levels, in the </a:t>
          </a:r>
          <a:r>
            <a:rPr lang="en-CA" i="1" dirty="0" smtClean="0">
              <a:latin typeface="Arial" pitchFamily="34" charset="0"/>
              <a:cs typeface="Arial" pitchFamily="34" charset="0"/>
            </a:rPr>
            <a:t>zone of nonresistance </a:t>
          </a:r>
          <a:r>
            <a:rPr lang="en-CA" i="0" dirty="0" smtClean="0">
              <a:latin typeface="Arial" pitchFamily="34" charset="0"/>
              <a:cs typeface="Arial" pitchFamily="34" charset="0"/>
            </a:rPr>
            <a:t>to contradictory ideas, </a:t>
          </a:r>
          <a:r>
            <a:rPr lang="en-CA" dirty="0" smtClean="0">
              <a:latin typeface="Arial" pitchFamily="34" charset="0"/>
              <a:cs typeface="Arial" pitchFamily="34" charset="0"/>
            </a:rPr>
            <a:t>is mediated by the lubricating, mind-opening </a:t>
          </a:r>
          <a:r>
            <a:rPr lang="en-CA" i="1" dirty="0" smtClean="0">
              <a:latin typeface="Arial" pitchFamily="34" charset="0"/>
              <a:cs typeface="Arial" pitchFamily="34" charset="0"/>
            </a:rPr>
            <a:t>Hidden Third</a:t>
          </a:r>
          <a:endParaRPr lang="en-CA" i="1" dirty="0">
            <a:latin typeface="Arial" pitchFamily="34" charset="0"/>
            <a:cs typeface="Arial" pitchFamily="34" charset="0"/>
          </a:endParaRPr>
        </a:p>
      </dgm:t>
    </dgm:pt>
    <dgm:pt modelId="{7760A64C-3D41-4D83-B2E3-05FC100A27BE}" type="parTrans" cxnId="{1C7FE4E4-A17D-457E-BF13-00D57E6CA427}">
      <dgm:prSet/>
      <dgm:spPr/>
      <dgm:t>
        <a:bodyPr/>
        <a:lstStyle/>
        <a:p>
          <a:endParaRPr lang="en-CA"/>
        </a:p>
      </dgm:t>
    </dgm:pt>
    <dgm:pt modelId="{837310EF-74AE-49FC-9AB7-3DA6DE3C6E36}" type="sibTrans" cxnId="{1C7FE4E4-A17D-457E-BF13-00D57E6CA427}">
      <dgm:prSet/>
      <dgm:spPr/>
      <dgm:t>
        <a:bodyPr/>
        <a:lstStyle/>
        <a:p>
          <a:endParaRPr lang="en-CA"/>
        </a:p>
      </dgm:t>
    </dgm:pt>
    <dgm:pt modelId="{5C0B79DA-597E-45C8-86CB-5D24B3647BA5}">
      <dgm:prSet phldrT="[Text]"/>
      <dgm:spPr/>
      <dgm:t>
        <a:bodyPr/>
        <a:lstStyle/>
        <a:p>
          <a:r>
            <a:rPr lang="en-CA" b="1" dirty="0" smtClean="0">
              <a:latin typeface="Arial" pitchFamily="34" charset="0"/>
              <a:cs typeface="Arial" pitchFamily="34" charset="0"/>
            </a:rPr>
            <a:t>Epistemology (Knowledge and Knowing)</a:t>
          </a:r>
          <a:r>
            <a:rPr lang="en-CA" dirty="0" smtClean="0">
              <a:latin typeface="Arial" pitchFamily="34" charset="0"/>
              <a:cs typeface="Arial" pitchFamily="34" charset="0"/>
            </a:rPr>
            <a:t>:</a:t>
          </a:r>
        </a:p>
        <a:p>
          <a:r>
            <a:rPr lang="en-CA" dirty="0" smtClean="0">
              <a:latin typeface="Arial" pitchFamily="34" charset="0"/>
              <a:cs typeface="Arial" pitchFamily="34" charset="0"/>
            </a:rPr>
            <a:t>Cross-fertilized, embodied, emergent, and complex co-created knowledge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65C776C3-47BD-4E2E-924C-B623FF41D280}" type="parTrans" cxnId="{626F934D-1B6B-4459-9F60-BBF5A4086232}">
      <dgm:prSet/>
      <dgm:spPr/>
      <dgm:t>
        <a:bodyPr/>
        <a:lstStyle/>
        <a:p>
          <a:endParaRPr lang="en-CA"/>
        </a:p>
      </dgm:t>
    </dgm:pt>
    <dgm:pt modelId="{C62AE09C-56B4-4D43-AEE4-55A5D0EA0B80}" type="sibTrans" cxnId="{626F934D-1B6B-4459-9F60-BBF5A4086232}">
      <dgm:prSet/>
      <dgm:spPr/>
      <dgm:t>
        <a:bodyPr/>
        <a:lstStyle/>
        <a:p>
          <a:endParaRPr lang="en-CA"/>
        </a:p>
      </dgm:t>
    </dgm:pt>
    <dgm:pt modelId="{905EFF05-17FA-45EC-86C9-1F6908CC5FDD}">
      <dgm:prSet phldrT="[Text]"/>
      <dgm:spPr/>
      <dgm:t>
        <a:bodyPr/>
        <a:lstStyle/>
        <a:p>
          <a:r>
            <a:rPr lang="en-CA" b="1" dirty="0" smtClean="0">
              <a:latin typeface="Arial" pitchFamily="34" charset="0"/>
              <a:cs typeface="Arial" pitchFamily="34" charset="0"/>
            </a:rPr>
            <a:t>Axiology (Values)</a:t>
          </a:r>
          <a:r>
            <a:rPr lang="en-CA" dirty="0" smtClean="0">
              <a:latin typeface="Arial" pitchFamily="34" charset="0"/>
              <a:cs typeface="Arial" pitchFamily="34" charset="0"/>
            </a:rPr>
            <a:t>: </a:t>
          </a:r>
        </a:p>
        <a:p>
          <a:r>
            <a:rPr lang="en-CA" dirty="0" smtClean="0">
              <a:latin typeface="Arial" pitchFamily="34" charset="0"/>
              <a:cs typeface="Arial" pitchFamily="34" charset="0"/>
            </a:rPr>
            <a:t>Individuals’ personal value sets are eventually temporarily replaced with a set of transdisciplinary values engendered in collaboration and conducive to keeping the work moving forward</a:t>
          </a:r>
        </a:p>
      </dgm:t>
    </dgm:pt>
    <dgm:pt modelId="{0B95F189-ECF1-4D9A-9E8A-EA313885AA3D}" type="parTrans" cxnId="{A3E7B0DF-9F03-40E8-A17D-197B62170AA1}">
      <dgm:prSet/>
      <dgm:spPr/>
      <dgm:t>
        <a:bodyPr/>
        <a:lstStyle/>
        <a:p>
          <a:endParaRPr lang="en-CA"/>
        </a:p>
      </dgm:t>
    </dgm:pt>
    <dgm:pt modelId="{57CD9D7D-8EFE-4A2C-90D2-0B9E68833AB8}" type="sibTrans" cxnId="{A3E7B0DF-9F03-40E8-A17D-197B62170AA1}">
      <dgm:prSet/>
      <dgm:spPr/>
      <dgm:t>
        <a:bodyPr/>
        <a:lstStyle/>
        <a:p>
          <a:endParaRPr lang="en-CA"/>
        </a:p>
      </dgm:t>
    </dgm:pt>
    <dgm:pt modelId="{2C8589B4-0671-4E7E-94FE-CE7E7AC4E57D}">
      <dgm:prSet phldrT="[Text]"/>
      <dgm:spPr/>
      <dgm:t>
        <a:bodyPr/>
        <a:lstStyle/>
        <a:p>
          <a:r>
            <a:rPr lang="en-CA" b="1" dirty="0" smtClean="0">
              <a:latin typeface="Arial" pitchFamily="34" charset="0"/>
              <a:cs typeface="Arial" pitchFamily="34" charset="0"/>
            </a:rPr>
            <a:t>Logic</a:t>
          </a:r>
          <a:r>
            <a:rPr lang="en-CA" dirty="0" smtClean="0">
              <a:latin typeface="Arial" pitchFamily="34" charset="0"/>
              <a:cs typeface="Arial" pitchFamily="34" charset="0"/>
            </a:rPr>
            <a:t>: </a:t>
          </a:r>
        </a:p>
        <a:p>
          <a:r>
            <a:rPr lang="en-CA" dirty="0" smtClean="0">
              <a:latin typeface="Arial" pitchFamily="34" charset="0"/>
              <a:cs typeface="Arial" pitchFamily="34" charset="0"/>
            </a:rPr>
            <a:t>Reasoning and argumentation are grounded in inclusive logic (accommodates contradictions) and complexity logic (interweave new strands of thought into something complex and owned by everyone)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EBB7CDC4-631F-443F-8A15-A254E1533639}" type="parTrans" cxnId="{A85B25AC-A30B-4E26-99BD-A9BBA5743D29}">
      <dgm:prSet/>
      <dgm:spPr/>
      <dgm:t>
        <a:bodyPr/>
        <a:lstStyle/>
        <a:p>
          <a:endParaRPr lang="en-CA"/>
        </a:p>
      </dgm:t>
    </dgm:pt>
    <dgm:pt modelId="{7E353F81-0EED-4CD2-B1CB-9600EC9B6A94}" type="sibTrans" cxnId="{A85B25AC-A30B-4E26-99BD-A9BBA5743D29}">
      <dgm:prSet/>
      <dgm:spPr/>
      <dgm:t>
        <a:bodyPr/>
        <a:lstStyle/>
        <a:p>
          <a:endParaRPr lang="en-CA"/>
        </a:p>
      </dgm:t>
    </dgm:pt>
    <dgm:pt modelId="{78EF07E6-298E-4EEF-B019-ADBC226C5FEE}" type="pres">
      <dgm:prSet presAssocID="{D2BC4921-BF8D-40BF-B1E4-486FB0277EA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0845123-4723-4344-B8D5-C37C9C173FCF}" type="pres">
      <dgm:prSet presAssocID="{D2BC4921-BF8D-40BF-B1E4-486FB0277EA6}" presName="matrix" presStyleCnt="0"/>
      <dgm:spPr/>
    </dgm:pt>
    <dgm:pt modelId="{C6A3629D-9A93-42BE-B6D7-9C515415D438}" type="pres">
      <dgm:prSet presAssocID="{D2BC4921-BF8D-40BF-B1E4-486FB0277EA6}" presName="tile1" presStyleLbl="node1" presStyleIdx="0" presStyleCnt="4"/>
      <dgm:spPr/>
      <dgm:t>
        <a:bodyPr/>
        <a:lstStyle/>
        <a:p>
          <a:endParaRPr lang="en-CA"/>
        </a:p>
      </dgm:t>
    </dgm:pt>
    <dgm:pt modelId="{A8DC20E8-C0BF-41A5-96D0-31694CE9AD82}" type="pres">
      <dgm:prSet presAssocID="{D2BC4921-BF8D-40BF-B1E4-486FB0277EA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A0B6913-78BF-4AC4-B712-CB5C3C3DE55C}" type="pres">
      <dgm:prSet presAssocID="{D2BC4921-BF8D-40BF-B1E4-486FB0277EA6}" presName="tile2" presStyleLbl="node1" presStyleIdx="1" presStyleCnt="4"/>
      <dgm:spPr/>
      <dgm:t>
        <a:bodyPr/>
        <a:lstStyle/>
        <a:p>
          <a:endParaRPr lang="en-CA"/>
        </a:p>
      </dgm:t>
    </dgm:pt>
    <dgm:pt modelId="{413840A5-309E-4ACD-99C6-16D21601660F}" type="pres">
      <dgm:prSet presAssocID="{D2BC4921-BF8D-40BF-B1E4-486FB0277EA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5202033-F4E0-4FBD-AD70-E5A14F88DD09}" type="pres">
      <dgm:prSet presAssocID="{D2BC4921-BF8D-40BF-B1E4-486FB0277EA6}" presName="tile3" presStyleLbl="node1" presStyleIdx="2" presStyleCnt="4"/>
      <dgm:spPr/>
      <dgm:t>
        <a:bodyPr/>
        <a:lstStyle/>
        <a:p>
          <a:endParaRPr lang="en-CA"/>
        </a:p>
      </dgm:t>
    </dgm:pt>
    <dgm:pt modelId="{AABA3D98-EB09-41B1-B0D4-DD7016531411}" type="pres">
      <dgm:prSet presAssocID="{D2BC4921-BF8D-40BF-B1E4-486FB0277EA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4B9B2C8-5627-46F8-A05C-61206871FD98}" type="pres">
      <dgm:prSet presAssocID="{D2BC4921-BF8D-40BF-B1E4-486FB0277EA6}" presName="tile4" presStyleLbl="node1" presStyleIdx="3" presStyleCnt="4"/>
      <dgm:spPr/>
      <dgm:t>
        <a:bodyPr/>
        <a:lstStyle/>
        <a:p>
          <a:endParaRPr lang="en-CA"/>
        </a:p>
      </dgm:t>
    </dgm:pt>
    <dgm:pt modelId="{1D66B491-B02E-49E1-AD1A-B198F3DA2D3A}" type="pres">
      <dgm:prSet presAssocID="{D2BC4921-BF8D-40BF-B1E4-486FB0277EA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AB4DE63-0917-4742-A99B-A069E64A5B23}" type="pres">
      <dgm:prSet presAssocID="{D2BC4921-BF8D-40BF-B1E4-486FB0277EA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</dgm:ptLst>
  <dgm:cxnLst>
    <dgm:cxn modelId="{1781EE50-8520-475E-88BA-612642A5CD13}" type="presOf" srcId="{2C8589B4-0671-4E7E-94FE-CE7E7AC4E57D}" destId="{14B9B2C8-5627-46F8-A05C-61206871FD98}" srcOrd="0" destOrd="0" presId="urn:microsoft.com/office/officeart/2005/8/layout/matrix1"/>
    <dgm:cxn modelId="{626F934D-1B6B-4459-9F60-BBF5A4086232}" srcId="{5F57266E-A5C1-4798-8C7B-0753E20D73E9}" destId="{5C0B79DA-597E-45C8-86CB-5D24B3647BA5}" srcOrd="1" destOrd="0" parTransId="{65C776C3-47BD-4E2E-924C-B623FF41D280}" sibTransId="{C62AE09C-56B4-4D43-AEE4-55A5D0EA0B80}"/>
    <dgm:cxn modelId="{8FE4F3A9-3E71-40D6-9C95-2EA3AEB9F05C}" type="presOf" srcId="{905EFF05-17FA-45EC-86C9-1F6908CC5FDD}" destId="{AABA3D98-EB09-41B1-B0D4-DD7016531411}" srcOrd="1" destOrd="0" presId="urn:microsoft.com/office/officeart/2005/8/layout/matrix1"/>
    <dgm:cxn modelId="{A85B25AC-A30B-4E26-99BD-A9BBA5743D29}" srcId="{5F57266E-A5C1-4798-8C7B-0753E20D73E9}" destId="{2C8589B4-0671-4E7E-94FE-CE7E7AC4E57D}" srcOrd="3" destOrd="0" parTransId="{EBB7CDC4-631F-443F-8A15-A254E1533639}" sibTransId="{7E353F81-0EED-4CD2-B1CB-9600EC9B6A94}"/>
    <dgm:cxn modelId="{1C7FE4E4-A17D-457E-BF13-00D57E6CA427}" srcId="{5F57266E-A5C1-4798-8C7B-0753E20D73E9}" destId="{AEFC88B0-1F38-4047-BB73-E0FA866BCE9D}" srcOrd="0" destOrd="0" parTransId="{7760A64C-3D41-4D83-B2E3-05FC100A27BE}" sibTransId="{837310EF-74AE-49FC-9AB7-3DA6DE3C6E36}"/>
    <dgm:cxn modelId="{63604FD2-C38D-474D-9977-F77CC8362695}" type="presOf" srcId="{AEFC88B0-1F38-4047-BB73-E0FA866BCE9D}" destId="{C6A3629D-9A93-42BE-B6D7-9C515415D438}" srcOrd="0" destOrd="0" presId="urn:microsoft.com/office/officeart/2005/8/layout/matrix1"/>
    <dgm:cxn modelId="{96C708EB-6701-4952-9373-5F1266F48FD6}" type="presOf" srcId="{5C0B79DA-597E-45C8-86CB-5D24B3647BA5}" destId="{CA0B6913-78BF-4AC4-B712-CB5C3C3DE55C}" srcOrd="0" destOrd="0" presId="urn:microsoft.com/office/officeart/2005/8/layout/matrix1"/>
    <dgm:cxn modelId="{A6693F76-152F-40D3-AED7-1D6894263B06}" type="presOf" srcId="{AEFC88B0-1F38-4047-BB73-E0FA866BCE9D}" destId="{A8DC20E8-C0BF-41A5-96D0-31694CE9AD82}" srcOrd="1" destOrd="0" presId="urn:microsoft.com/office/officeart/2005/8/layout/matrix1"/>
    <dgm:cxn modelId="{339E4623-3DA5-4C5E-97FC-911429205923}" type="presOf" srcId="{5C0B79DA-597E-45C8-86CB-5D24B3647BA5}" destId="{413840A5-309E-4ACD-99C6-16D21601660F}" srcOrd="1" destOrd="0" presId="urn:microsoft.com/office/officeart/2005/8/layout/matrix1"/>
    <dgm:cxn modelId="{A3E7B0DF-9F03-40E8-A17D-197B62170AA1}" srcId="{5F57266E-A5C1-4798-8C7B-0753E20D73E9}" destId="{905EFF05-17FA-45EC-86C9-1F6908CC5FDD}" srcOrd="2" destOrd="0" parTransId="{0B95F189-ECF1-4D9A-9E8A-EA313885AA3D}" sibTransId="{57CD9D7D-8EFE-4A2C-90D2-0B9E68833AB8}"/>
    <dgm:cxn modelId="{3ED5BDE0-53CF-4AE6-B0EA-ED877F4841DF}" type="presOf" srcId="{905EFF05-17FA-45EC-86C9-1F6908CC5FDD}" destId="{45202033-F4E0-4FBD-AD70-E5A14F88DD09}" srcOrd="0" destOrd="0" presId="urn:microsoft.com/office/officeart/2005/8/layout/matrix1"/>
    <dgm:cxn modelId="{7207AE7B-996E-4CAB-8E90-64DB14C69072}" type="presOf" srcId="{D2BC4921-BF8D-40BF-B1E4-486FB0277EA6}" destId="{78EF07E6-298E-4EEF-B019-ADBC226C5FEE}" srcOrd="0" destOrd="0" presId="urn:microsoft.com/office/officeart/2005/8/layout/matrix1"/>
    <dgm:cxn modelId="{66581BFD-F206-461B-9B2C-D5EA40C6ED7F}" type="presOf" srcId="{2C8589B4-0671-4E7E-94FE-CE7E7AC4E57D}" destId="{1D66B491-B02E-49E1-AD1A-B198F3DA2D3A}" srcOrd="1" destOrd="0" presId="urn:microsoft.com/office/officeart/2005/8/layout/matrix1"/>
    <dgm:cxn modelId="{080F0991-4239-467D-852C-DB54E1100BDC}" type="presOf" srcId="{5F57266E-A5C1-4798-8C7B-0753E20D73E9}" destId="{AAB4DE63-0917-4742-A99B-A069E64A5B23}" srcOrd="0" destOrd="0" presId="urn:microsoft.com/office/officeart/2005/8/layout/matrix1"/>
    <dgm:cxn modelId="{A763BCDB-BF39-4FC0-B729-F73F6DB7E529}" srcId="{D2BC4921-BF8D-40BF-B1E4-486FB0277EA6}" destId="{5F57266E-A5C1-4798-8C7B-0753E20D73E9}" srcOrd="0" destOrd="0" parTransId="{731DB629-2AE9-4D6E-9E2C-8D0ACE03564F}" sibTransId="{C178631B-52DF-436F-854E-5331A5EEFB1E}"/>
    <dgm:cxn modelId="{901BBC0A-EBCC-405A-9C4B-64C4EBBA9E76}" type="presParOf" srcId="{78EF07E6-298E-4EEF-B019-ADBC226C5FEE}" destId="{E0845123-4723-4344-B8D5-C37C9C173FCF}" srcOrd="0" destOrd="0" presId="urn:microsoft.com/office/officeart/2005/8/layout/matrix1"/>
    <dgm:cxn modelId="{2294AA4D-8653-4BCD-97CD-01967C41568B}" type="presParOf" srcId="{E0845123-4723-4344-B8D5-C37C9C173FCF}" destId="{C6A3629D-9A93-42BE-B6D7-9C515415D438}" srcOrd="0" destOrd="0" presId="urn:microsoft.com/office/officeart/2005/8/layout/matrix1"/>
    <dgm:cxn modelId="{1669E42E-DC8A-45E9-9FB3-FDFF6E2DAA24}" type="presParOf" srcId="{E0845123-4723-4344-B8D5-C37C9C173FCF}" destId="{A8DC20E8-C0BF-41A5-96D0-31694CE9AD82}" srcOrd="1" destOrd="0" presId="urn:microsoft.com/office/officeart/2005/8/layout/matrix1"/>
    <dgm:cxn modelId="{354688DC-2447-4B75-90F1-859831461573}" type="presParOf" srcId="{E0845123-4723-4344-B8D5-C37C9C173FCF}" destId="{CA0B6913-78BF-4AC4-B712-CB5C3C3DE55C}" srcOrd="2" destOrd="0" presId="urn:microsoft.com/office/officeart/2005/8/layout/matrix1"/>
    <dgm:cxn modelId="{768F1F02-8B75-4E6D-B505-BD819D52B1E4}" type="presParOf" srcId="{E0845123-4723-4344-B8D5-C37C9C173FCF}" destId="{413840A5-309E-4ACD-99C6-16D21601660F}" srcOrd="3" destOrd="0" presId="urn:microsoft.com/office/officeart/2005/8/layout/matrix1"/>
    <dgm:cxn modelId="{659AEA0B-76F9-40FF-8778-17B1AD088950}" type="presParOf" srcId="{E0845123-4723-4344-B8D5-C37C9C173FCF}" destId="{45202033-F4E0-4FBD-AD70-E5A14F88DD09}" srcOrd="4" destOrd="0" presId="urn:microsoft.com/office/officeart/2005/8/layout/matrix1"/>
    <dgm:cxn modelId="{F7B61CD5-427D-41E8-8795-FE7885724003}" type="presParOf" srcId="{E0845123-4723-4344-B8D5-C37C9C173FCF}" destId="{AABA3D98-EB09-41B1-B0D4-DD7016531411}" srcOrd="5" destOrd="0" presId="urn:microsoft.com/office/officeart/2005/8/layout/matrix1"/>
    <dgm:cxn modelId="{41E3E4B1-A77B-499A-88DC-8F9865FE2347}" type="presParOf" srcId="{E0845123-4723-4344-B8D5-C37C9C173FCF}" destId="{14B9B2C8-5627-46F8-A05C-61206871FD98}" srcOrd="6" destOrd="0" presId="urn:microsoft.com/office/officeart/2005/8/layout/matrix1"/>
    <dgm:cxn modelId="{979F654D-1FD2-420B-B7BC-B5B19FA32DA7}" type="presParOf" srcId="{E0845123-4723-4344-B8D5-C37C9C173FCF}" destId="{1D66B491-B02E-49E1-AD1A-B198F3DA2D3A}" srcOrd="7" destOrd="0" presId="urn:microsoft.com/office/officeart/2005/8/layout/matrix1"/>
    <dgm:cxn modelId="{D698F551-9BF6-4688-A9F2-B8F1CE601EBA}" type="presParOf" srcId="{78EF07E6-298E-4EEF-B019-ADBC226C5FEE}" destId="{AAB4DE63-0917-4742-A99B-A069E64A5B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D06FF-932E-454F-A8CD-56CBF16E8091}" type="doc">
      <dgm:prSet loTypeId="urn:microsoft.com/office/officeart/2005/8/layout/hProcess4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DE19F450-C658-465D-A9D8-6F1D12E10E05}">
      <dgm:prSet phldrT="[Text]"/>
      <dgm:spPr/>
      <dgm:t>
        <a:bodyPr/>
        <a:lstStyle/>
        <a:p>
          <a:r>
            <a:rPr lang="en-CA" b="1">
              <a:latin typeface="Arial" pitchFamily="34" charset="0"/>
              <a:cs typeface="Arial" pitchFamily="34" charset="0"/>
            </a:rPr>
            <a:t>TD-SUBJECT </a:t>
          </a:r>
        </a:p>
        <a:p>
          <a:r>
            <a:rPr lang="en-CA" b="1">
              <a:latin typeface="Arial" pitchFamily="34" charset="0"/>
              <a:cs typeface="Arial" pitchFamily="34" charset="0"/>
            </a:rPr>
            <a:t>Internal Level of Reality</a:t>
          </a:r>
        </a:p>
        <a:p>
          <a:r>
            <a:rPr lang="en-CA" b="0">
              <a:latin typeface="Arial" pitchFamily="34" charset="0"/>
              <a:cs typeface="Arial" pitchFamily="34" charset="0"/>
            </a:rPr>
            <a:t> </a:t>
          </a:r>
          <a:r>
            <a:rPr lang="en-CA" b="0" i="0">
              <a:latin typeface="Arial" pitchFamily="34" charset="0"/>
              <a:cs typeface="Arial" pitchFamily="34" charset="0"/>
            </a:rPr>
            <a:t>Internal contextual world of humans where subjective perspectives and consciousness flow</a:t>
          </a:r>
        </a:p>
      </dgm:t>
    </dgm:pt>
    <dgm:pt modelId="{E9172A0D-03D3-49E6-ADCA-76A04E8D26C3}" type="parTrans" cxnId="{F7794E85-1B46-439E-8ED6-95EDFC2D93B4}">
      <dgm:prSet/>
      <dgm:spPr/>
      <dgm:t>
        <a:bodyPr/>
        <a:lstStyle/>
        <a:p>
          <a:endParaRPr lang="en-CA"/>
        </a:p>
      </dgm:t>
    </dgm:pt>
    <dgm:pt modelId="{425E0D21-1220-400A-BBFD-5F065AB37CEC}" type="sibTrans" cxnId="{F7794E85-1B46-439E-8ED6-95EDFC2D93B4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FDA4566E-FAA8-4CF3-9FF9-E559777047F4}">
      <dgm:prSet phldrT="[Text]" custT="1"/>
      <dgm:spPr>
        <a:noFill/>
      </dgm:spPr>
      <dgm:t>
        <a:bodyPr/>
        <a:lstStyle/>
        <a:p>
          <a:r>
            <a:rPr lang="en-CA" sz="1100" dirty="0">
              <a:latin typeface="Arial" pitchFamily="34" charset="0"/>
              <a:cs typeface="Arial" pitchFamily="34" charset="0"/>
            </a:rPr>
            <a:t>individual (p</a:t>
          </a:r>
          <a:r>
            <a:rPr lang="en-CA" sz="1100" b="0" dirty="0">
              <a:latin typeface="Arial" pitchFamily="34" charset="0"/>
              <a:cs typeface="Arial" pitchFamily="34" charset="0"/>
            </a:rPr>
            <a:t>sychological and philosophical) </a:t>
          </a:r>
          <a:endParaRPr lang="en-CA" sz="1100" dirty="0">
            <a:latin typeface="Arial" pitchFamily="34" charset="0"/>
            <a:cs typeface="Arial" pitchFamily="34" charset="0"/>
          </a:endParaRPr>
        </a:p>
      </dgm:t>
    </dgm:pt>
    <dgm:pt modelId="{4B7F7335-66CF-4053-931D-721FB636A1C4}" type="parTrans" cxnId="{724D2D3B-6E29-4472-937A-069C9CBD346B}">
      <dgm:prSet/>
      <dgm:spPr/>
      <dgm:t>
        <a:bodyPr/>
        <a:lstStyle/>
        <a:p>
          <a:endParaRPr lang="en-CA"/>
        </a:p>
      </dgm:t>
    </dgm:pt>
    <dgm:pt modelId="{41A25456-85FE-47BD-A4EA-89B9B1BA50AB}" type="sibTrans" cxnId="{724D2D3B-6E29-4472-937A-069C9CBD346B}">
      <dgm:prSet/>
      <dgm:spPr/>
      <dgm:t>
        <a:bodyPr/>
        <a:lstStyle/>
        <a:p>
          <a:endParaRPr lang="en-CA"/>
        </a:p>
      </dgm:t>
    </dgm:pt>
    <dgm:pt modelId="{149C8035-C824-41DD-9E40-4F8943604649}">
      <dgm:prSet phldrT="[Text]"/>
      <dgm:spPr/>
      <dgm:t>
        <a:bodyPr/>
        <a:lstStyle/>
        <a:p>
          <a:r>
            <a:rPr lang="en-CA" b="1">
              <a:latin typeface="Arial" pitchFamily="34" charset="0"/>
              <a:cs typeface="Arial" pitchFamily="34" charset="0"/>
            </a:rPr>
            <a:t>HIDDEN THIRD  and ZONE OF NONRESISTANCE</a:t>
          </a:r>
        </a:p>
        <a:p>
          <a:r>
            <a:rPr lang="en-CA" b="0" i="0">
              <a:latin typeface="Arial" pitchFamily="34" charset="0"/>
              <a:cs typeface="Arial" pitchFamily="34" charset="0"/>
            </a:rPr>
            <a:t>Mediating force lubricating the movement (flow) between internal and external Realities in a zone where people remain open to each other </a:t>
          </a:r>
        </a:p>
      </dgm:t>
    </dgm:pt>
    <dgm:pt modelId="{E5F4F071-7719-4FBF-97E9-78B87141D1A4}" type="parTrans" cxnId="{4FC4D2EA-CBBB-4652-A2B1-B03901815014}">
      <dgm:prSet/>
      <dgm:spPr/>
      <dgm:t>
        <a:bodyPr/>
        <a:lstStyle/>
        <a:p>
          <a:endParaRPr lang="en-CA"/>
        </a:p>
      </dgm:t>
    </dgm:pt>
    <dgm:pt modelId="{3352AEE5-52AA-4E47-A485-059924C8EFA5}" type="sibTrans" cxnId="{4FC4D2EA-CBBB-4652-A2B1-B03901815014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135CEBDD-50ED-4F01-B38D-946515718BDA}">
      <dgm:prSet phldrT="[Text]" custT="1"/>
      <dgm:spPr>
        <a:noFill/>
      </dgm:spPr>
      <dgm:t>
        <a:bodyPr/>
        <a:lstStyle/>
        <a:p>
          <a:r>
            <a:rPr lang="en-CA" sz="1100" dirty="0" smtClean="0">
              <a:latin typeface="Arial" pitchFamily="34" charset="0"/>
              <a:cs typeface="Arial" pitchFamily="34" charset="0"/>
            </a:rPr>
            <a:t>Religions, </a:t>
          </a:r>
          <a:r>
            <a:rPr lang="en-CA" sz="1100" dirty="0">
              <a:latin typeface="Arial" pitchFamily="34" charset="0"/>
              <a:cs typeface="Arial" pitchFamily="34" charset="0"/>
            </a:rPr>
            <a:t>and faith</a:t>
          </a:r>
        </a:p>
      </dgm:t>
    </dgm:pt>
    <dgm:pt modelId="{62075F9E-140A-4B13-B7DB-81A07DEA974D}" type="parTrans" cxnId="{E3BC76E1-FE05-4EFD-A1FA-BF28049DFD24}">
      <dgm:prSet/>
      <dgm:spPr/>
      <dgm:t>
        <a:bodyPr/>
        <a:lstStyle/>
        <a:p>
          <a:endParaRPr lang="en-CA"/>
        </a:p>
      </dgm:t>
    </dgm:pt>
    <dgm:pt modelId="{B0F428EA-C0E5-41A1-B4CC-86BD2058C39D}" type="sibTrans" cxnId="{E3BC76E1-FE05-4EFD-A1FA-BF28049DFD24}">
      <dgm:prSet/>
      <dgm:spPr/>
      <dgm:t>
        <a:bodyPr/>
        <a:lstStyle/>
        <a:p>
          <a:endParaRPr lang="en-CA"/>
        </a:p>
      </dgm:t>
    </dgm:pt>
    <dgm:pt modelId="{B45273DC-DC0C-4C93-9604-35F854503444}">
      <dgm:prSet phldrT="[Text]"/>
      <dgm:spPr/>
      <dgm:t>
        <a:bodyPr/>
        <a:lstStyle/>
        <a:p>
          <a:r>
            <a:rPr lang="en-CA" b="1">
              <a:latin typeface="Arial" pitchFamily="34" charset="0"/>
              <a:cs typeface="Arial" pitchFamily="34" charset="0"/>
            </a:rPr>
            <a:t>TD-OBJECT </a:t>
          </a:r>
        </a:p>
        <a:p>
          <a:r>
            <a:rPr lang="en-CA" b="1">
              <a:latin typeface="Arial" pitchFamily="34" charset="0"/>
              <a:cs typeface="Arial" pitchFamily="34" charset="0"/>
            </a:rPr>
            <a:t>External Level of Reality</a:t>
          </a:r>
        </a:p>
        <a:p>
          <a:r>
            <a:rPr lang="en-CA" b="0" i="0">
              <a:latin typeface="Arial" pitchFamily="34" charset="0"/>
              <a:cs typeface="Arial" pitchFamily="34" charset="0"/>
            </a:rPr>
            <a:t>External world of humans where objective information flows</a:t>
          </a:r>
        </a:p>
      </dgm:t>
    </dgm:pt>
    <dgm:pt modelId="{9AB96805-17F3-4972-B273-50A5A77C1FEB}" type="parTrans" cxnId="{0A8937F9-EBEB-4856-821E-329BCB90B580}">
      <dgm:prSet/>
      <dgm:spPr/>
      <dgm:t>
        <a:bodyPr/>
        <a:lstStyle/>
        <a:p>
          <a:endParaRPr lang="en-CA"/>
        </a:p>
      </dgm:t>
    </dgm:pt>
    <dgm:pt modelId="{C38C868E-7EE4-4039-8959-6973EFE474A8}" type="sibTrans" cxnId="{0A8937F9-EBEB-4856-821E-329BCB90B580}">
      <dgm:prSet/>
      <dgm:spPr/>
      <dgm:t>
        <a:bodyPr/>
        <a:lstStyle/>
        <a:p>
          <a:endParaRPr lang="en-CA"/>
        </a:p>
      </dgm:t>
    </dgm:pt>
    <dgm:pt modelId="{FF9F8A5C-866E-4516-A5C9-98F6B080DCDE}">
      <dgm:prSet phldrT="[Text]"/>
      <dgm:spPr>
        <a:noFill/>
      </dgm:spPr>
      <dgm:t>
        <a:bodyPr/>
        <a:lstStyle/>
        <a:p>
          <a:r>
            <a:rPr lang="en-CA">
              <a:latin typeface="Arial" pitchFamily="34" charset="0"/>
              <a:cs typeface="Arial" pitchFamily="34" charset="0"/>
            </a:rPr>
            <a:t>economics (includes business and law)</a:t>
          </a:r>
        </a:p>
      </dgm:t>
    </dgm:pt>
    <dgm:pt modelId="{4F553CDF-6E13-40B0-8661-0455FC41CEF3}" type="parTrans" cxnId="{D2D891F5-8576-4027-AE23-FC381562EFB0}">
      <dgm:prSet/>
      <dgm:spPr/>
      <dgm:t>
        <a:bodyPr/>
        <a:lstStyle/>
        <a:p>
          <a:endParaRPr lang="en-CA"/>
        </a:p>
      </dgm:t>
    </dgm:pt>
    <dgm:pt modelId="{68B4348B-BB95-48A1-BAE9-0DF4CB6549CD}" type="sibTrans" cxnId="{D2D891F5-8576-4027-AE23-FC381562EFB0}">
      <dgm:prSet/>
      <dgm:spPr/>
      <dgm:t>
        <a:bodyPr/>
        <a:lstStyle/>
        <a:p>
          <a:endParaRPr lang="en-CA"/>
        </a:p>
      </dgm:t>
    </dgm:pt>
    <dgm:pt modelId="{4A6A12BB-EF7D-46E5-B47C-CB0B627BC5C1}">
      <dgm:prSet phldrT="[Text]" custT="1"/>
      <dgm:spPr>
        <a:noFill/>
      </dgm:spPr>
      <dgm:t>
        <a:bodyPr/>
        <a:lstStyle/>
        <a:p>
          <a:r>
            <a:rPr lang="en-CA" sz="1100" dirty="0">
              <a:latin typeface="Arial" pitchFamily="34" charset="0"/>
              <a:cs typeface="Arial" pitchFamily="34" charset="0"/>
            </a:rPr>
            <a:t>political (includes ideological)</a:t>
          </a:r>
        </a:p>
      </dgm:t>
    </dgm:pt>
    <dgm:pt modelId="{F70D5AA8-A923-4E76-A95A-51208C67652A}" type="parTrans" cxnId="{87E1A814-AF9A-48DD-B254-F5EAA6AB6765}">
      <dgm:prSet/>
      <dgm:spPr/>
      <dgm:t>
        <a:bodyPr/>
        <a:lstStyle/>
        <a:p>
          <a:endParaRPr lang="en-CA"/>
        </a:p>
      </dgm:t>
    </dgm:pt>
    <dgm:pt modelId="{E5EBD44E-63C7-4063-B3C5-A334EA0DA9A4}" type="sibTrans" cxnId="{87E1A814-AF9A-48DD-B254-F5EAA6AB6765}">
      <dgm:prSet/>
      <dgm:spPr/>
      <dgm:t>
        <a:bodyPr/>
        <a:lstStyle/>
        <a:p>
          <a:endParaRPr lang="en-CA"/>
        </a:p>
      </dgm:t>
    </dgm:pt>
    <dgm:pt modelId="{72F48658-2779-4750-BEF1-065D0684ABE0}">
      <dgm:prSet phldrT="[Text]"/>
      <dgm:spPr>
        <a:noFill/>
      </dgm:spPr>
      <dgm:t>
        <a:bodyPr/>
        <a:lstStyle/>
        <a:p>
          <a:r>
            <a:rPr lang="en-CA">
              <a:latin typeface="Arial" pitchFamily="34" charset="0"/>
              <a:cs typeface="Arial" pitchFamily="34" charset="0"/>
            </a:rPr>
            <a:t>planetary (planet, global, worldwide)</a:t>
          </a:r>
        </a:p>
      </dgm:t>
    </dgm:pt>
    <dgm:pt modelId="{FAE81150-5317-44DD-82EA-D0B51E5987BB}" type="parTrans" cxnId="{5C10B8B2-9268-4CD5-9440-4FCEE9683E85}">
      <dgm:prSet/>
      <dgm:spPr/>
      <dgm:t>
        <a:bodyPr/>
        <a:lstStyle/>
        <a:p>
          <a:endParaRPr lang="en-CA"/>
        </a:p>
      </dgm:t>
    </dgm:pt>
    <dgm:pt modelId="{67E1DB13-2167-48C0-AAA3-523697C08B26}" type="sibTrans" cxnId="{5C10B8B2-9268-4CD5-9440-4FCEE9683E85}">
      <dgm:prSet/>
      <dgm:spPr/>
      <dgm:t>
        <a:bodyPr/>
        <a:lstStyle/>
        <a:p>
          <a:endParaRPr lang="en-CA"/>
        </a:p>
      </dgm:t>
    </dgm:pt>
    <dgm:pt modelId="{442B3143-BBF0-4A2B-92D4-6A84B7C28A30}">
      <dgm:prSet phldrT="[Text]" custT="1"/>
      <dgm:spPr>
        <a:noFill/>
      </dgm:spPr>
      <dgm:t>
        <a:bodyPr/>
        <a:lstStyle/>
        <a:p>
          <a:r>
            <a:rPr lang="en-CA" sz="1100" dirty="0" smtClean="0">
              <a:latin typeface="Arial" pitchFamily="34" charset="0"/>
              <a:cs typeface="Arial" pitchFamily="34" charset="0"/>
            </a:rPr>
            <a:t>Spirituality (inward searching), </a:t>
          </a:r>
          <a:r>
            <a:rPr lang="en-CA" sz="1100" dirty="0">
              <a:latin typeface="Arial" pitchFamily="34" charset="0"/>
              <a:cs typeface="Arial" pitchFamily="34" charset="0"/>
            </a:rPr>
            <a:t>and the </a:t>
          </a:r>
          <a:r>
            <a:rPr lang="en-CA" sz="1100" dirty="0" smtClean="0">
              <a:latin typeface="Arial" pitchFamily="34" charset="0"/>
              <a:cs typeface="Arial" pitchFamily="34" charset="0"/>
            </a:rPr>
            <a:t>Sacred (connection to Earth)</a:t>
          </a:r>
          <a:endParaRPr lang="en-CA" sz="1100" dirty="0">
            <a:latin typeface="Arial" pitchFamily="34" charset="0"/>
            <a:cs typeface="Arial" pitchFamily="34" charset="0"/>
          </a:endParaRPr>
        </a:p>
      </dgm:t>
    </dgm:pt>
    <dgm:pt modelId="{71E07FC8-66E2-42A6-9B6D-0B06C5BE0B6B}" type="parTrans" cxnId="{C13B5BC7-298F-43EB-A5A4-BED4F87F15B9}">
      <dgm:prSet/>
      <dgm:spPr/>
      <dgm:t>
        <a:bodyPr/>
        <a:lstStyle/>
        <a:p>
          <a:endParaRPr lang="en-CA"/>
        </a:p>
      </dgm:t>
    </dgm:pt>
    <dgm:pt modelId="{63246BEF-0600-46EE-A244-ECF2783A660A}" type="sibTrans" cxnId="{C13B5BC7-298F-43EB-A5A4-BED4F87F15B9}">
      <dgm:prSet/>
      <dgm:spPr/>
      <dgm:t>
        <a:bodyPr/>
        <a:lstStyle/>
        <a:p>
          <a:endParaRPr lang="en-CA"/>
        </a:p>
      </dgm:t>
    </dgm:pt>
    <dgm:pt modelId="{DE48F0A3-13A1-4BD9-9ADD-2B52981D2107}">
      <dgm:prSet phldrT="[Text]" custT="1"/>
      <dgm:spPr>
        <a:noFill/>
      </dgm:spPr>
      <dgm:t>
        <a:bodyPr/>
        <a:lstStyle/>
        <a:p>
          <a:r>
            <a:rPr lang="en-CA" sz="1100" dirty="0" smtClean="0">
              <a:latin typeface="Arial" pitchFamily="34" charset="0"/>
              <a:cs typeface="Arial" pitchFamily="34" charset="0"/>
            </a:rPr>
            <a:t>Culture, </a:t>
          </a:r>
          <a:r>
            <a:rPr lang="en-CA" sz="1100" dirty="0">
              <a:latin typeface="Arial" pitchFamily="34" charset="0"/>
              <a:cs typeface="Arial" pitchFamily="34" charset="0"/>
            </a:rPr>
            <a:t>and the </a:t>
          </a:r>
          <a:r>
            <a:rPr lang="en-CA" sz="1100" dirty="0" smtClean="0">
              <a:latin typeface="Arial" pitchFamily="34" charset="0"/>
              <a:cs typeface="Arial" pitchFamily="34" charset="0"/>
            </a:rPr>
            <a:t>Arts (drama, theatre, music)</a:t>
          </a:r>
          <a:endParaRPr lang="en-CA" sz="800" dirty="0">
            <a:latin typeface="Arial" pitchFamily="34" charset="0"/>
            <a:cs typeface="Arial" pitchFamily="34" charset="0"/>
          </a:endParaRPr>
        </a:p>
      </dgm:t>
    </dgm:pt>
    <dgm:pt modelId="{D095FA06-5B99-4E2D-8C46-F2FE22E55F3B}" type="parTrans" cxnId="{D87895E3-B64F-4923-B2E3-6CBEFD35EAF6}">
      <dgm:prSet/>
      <dgm:spPr/>
      <dgm:t>
        <a:bodyPr/>
        <a:lstStyle/>
        <a:p>
          <a:endParaRPr lang="en-CA"/>
        </a:p>
      </dgm:t>
    </dgm:pt>
    <dgm:pt modelId="{5552FE14-E188-46D2-8440-61598E82607D}" type="sibTrans" cxnId="{D87895E3-B64F-4923-B2E3-6CBEFD35EAF6}">
      <dgm:prSet/>
      <dgm:spPr/>
      <dgm:t>
        <a:bodyPr/>
        <a:lstStyle/>
        <a:p>
          <a:endParaRPr lang="en-CA"/>
        </a:p>
      </dgm:t>
    </dgm:pt>
    <dgm:pt modelId="{8DA8B5CF-8A1F-4B80-9B3E-3F34500DE115}">
      <dgm:prSet phldrT="[Text]"/>
      <dgm:spPr>
        <a:noFill/>
      </dgm:spPr>
      <dgm:t>
        <a:bodyPr/>
        <a:lstStyle/>
        <a:p>
          <a:r>
            <a:rPr lang="en-CA">
              <a:latin typeface="Arial" pitchFamily="34" charset="0"/>
              <a:cs typeface="Arial" pitchFamily="34" charset="0"/>
            </a:rPr>
            <a:t>environment (and ecology)</a:t>
          </a:r>
        </a:p>
      </dgm:t>
    </dgm:pt>
    <dgm:pt modelId="{45DE2A79-1D6C-4B15-8D9D-FB22C1A841CA}" type="parTrans" cxnId="{FA07B334-A03B-40FD-9E4A-9D0572D5B193}">
      <dgm:prSet/>
      <dgm:spPr/>
      <dgm:t>
        <a:bodyPr/>
        <a:lstStyle/>
        <a:p>
          <a:endParaRPr lang="en-CA"/>
        </a:p>
      </dgm:t>
    </dgm:pt>
    <dgm:pt modelId="{5FC3F44C-739E-4747-9FC0-9D8E5B8ECB4A}" type="sibTrans" cxnId="{FA07B334-A03B-40FD-9E4A-9D0572D5B193}">
      <dgm:prSet/>
      <dgm:spPr/>
      <dgm:t>
        <a:bodyPr/>
        <a:lstStyle/>
        <a:p>
          <a:endParaRPr lang="en-CA"/>
        </a:p>
      </dgm:t>
    </dgm:pt>
    <dgm:pt modelId="{16A4C120-D5CC-4958-8EE5-5FB38D5B2DE8}">
      <dgm:prSet phldrT="[Text]"/>
      <dgm:spPr>
        <a:noFill/>
      </dgm:spPr>
      <dgm:t>
        <a:bodyPr/>
        <a:lstStyle/>
        <a:p>
          <a:r>
            <a:rPr lang="en-CA">
              <a:latin typeface="Arial" pitchFamily="34" charset="0"/>
              <a:cs typeface="Arial" pitchFamily="34" charset="0"/>
            </a:rPr>
            <a:t>cosmic (universe and mulitiverse)</a:t>
          </a:r>
        </a:p>
      </dgm:t>
    </dgm:pt>
    <dgm:pt modelId="{53C5B677-712D-4645-A2EF-44D944B77EC6}" type="parTrans" cxnId="{36B53240-6BE0-40BF-A113-BAD2DA4934F4}">
      <dgm:prSet/>
      <dgm:spPr/>
      <dgm:t>
        <a:bodyPr/>
        <a:lstStyle/>
        <a:p>
          <a:endParaRPr lang="en-CA"/>
        </a:p>
      </dgm:t>
    </dgm:pt>
    <dgm:pt modelId="{2E0D1813-2624-4B75-BC4D-8B445B44E5AA}" type="sibTrans" cxnId="{36B53240-6BE0-40BF-A113-BAD2DA4934F4}">
      <dgm:prSet/>
      <dgm:spPr/>
      <dgm:t>
        <a:bodyPr/>
        <a:lstStyle/>
        <a:p>
          <a:endParaRPr lang="en-CA"/>
        </a:p>
      </dgm:t>
    </dgm:pt>
    <dgm:pt modelId="{12109990-AF56-4CD7-BC00-B5E21A3F28F2}">
      <dgm:prSet phldrT="[Text]"/>
      <dgm:spPr>
        <a:noFill/>
      </dgm:spPr>
      <dgm:t>
        <a:bodyPr/>
        <a:lstStyle/>
        <a:p>
          <a:r>
            <a:rPr lang="en-CA">
              <a:latin typeface="Arial" pitchFamily="34" charset="0"/>
              <a:cs typeface="Arial" pitchFamily="34" charset="0"/>
            </a:rPr>
            <a:t>technology (includes science and medicine)</a:t>
          </a:r>
        </a:p>
      </dgm:t>
    </dgm:pt>
    <dgm:pt modelId="{DD62461C-5AE3-4FC8-A9D5-CDDDCE66DD09}" type="parTrans" cxnId="{29A0DACA-50F5-458D-8D90-DDD83C21E2F1}">
      <dgm:prSet/>
      <dgm:spPr/>
      <dgm:t>
        <a:bodyPr/>
        <a:lstStyle/>
        <a:p>
          <a:endParaRPr lang="en-CA"/>
        </a:p>
      </dgm:t>
    </dgm:pt>
    <dgm:pt modelId="{65DA5832-BCF3-47B8-998B-3447A8F468AF}" type="sibTrans" cxnId="{29A0DACA-50F5-458D-8D90-DDD83C21E2F1}">
      <dgm:prSet/>
      <dgm:spPr/>
      <dgm:t>
        <a:bodyPr/>
        <a:lstStyle/>
        <a:p>
          <a:endParaRPr lang="en-CA"/>
        </a:p>
      </dgm:t>
    </dgm:pt>
    <dgm:pt modelId="{449C2F4F-B11D-4547-8AEC-916C7C509AFB}">
      <dgm:prSet phldrT="[Text]" custT="1"/>
      <dgm:spPr>
        <a:noFill/>
      </dgm:spPr>
      <dgm:t>
        <a:bodyPr/>
        <a:lstStyle/>
        <a:p>
          <a:r>
            <a:rPr lang="en-CA" sz="1100" dirty="0">
              <a:latin typeface="Arial" pitchFamily="34" charset="0"/>
              <a:cs typeface="Arial" pitchFamily="34" charset="0"/>
            </a:rPr>
            <a:t>family and kinship</a:t>
          </a:r>
        </a:p>
      </dgm:t>
    </dgm:pt>
    <dgm:pt modelId="{A9D50FAB-6B3F-43CB-89AE-86620F07AC16}" type="parTrans" cxnId="{BB5951F2-07E8-44A1-8AE6-A0BE74983155}">
      <dgm:prSet/>
      <dgm:spPr/>
      <dgm:t>
        <a:bodyPr/>
        <a:lstStyle/>
        <a:p>
          <a:endParaRPr lang="en-CA"/>
        </a:p>
      </dgm:t>
    </dgm:pt>
    <dgm:pt modelId="{224911DF-4CFC-4991-8BF6-48BBE753E99C}" type="sibTrans" cxnId="{BB5951F2-07E8-44A1-8AE6-A0BE74983155}">
      <dgm:prSet/>
      <dgm:spPr/>
      <dgm:t>
        <a:bodyPr/>
        <a:lstStyle/>
        <a:p>
          <a:endParaRPr lang="en-CA"/>
        </a:p>
      </dgm:t>
    </dgm:pt>
    <dgm:pt modelId="{72E60772-43CA-422A-ABAC-FC14C5CD957C}">
      <dgm:prSet phldrT="[Text]" custT="1"/>
      <dgm:spPr>
        <a:noFill/>
      </dgm:spPr>
      <dgm:t>
        <a:bodyPr/>
        <a:lstStyle/>
        <a:p>
          <a:r>
            <a:rPr lang="en-CA" sz="1100" dirty="0">
              <a:latin typeface="Arial" pitchFamily="34" charset="0"/>
              <a:cs typeface="Arial" pitchFamily="34" charset="0"/>
            </a:rPr>
            <a:t>geographical (local, national, regional)</a:t>
          </a:r>
        </a:p>
      </dgm:t>
    </dgm:pt>
    <dgm:pt modelId="{E4811969-1C2A-4D6A-94B6-D4EE8ADDAD13}" type="parTrans" cxnId="{DF52CC60-1FB4-4B68-A7B0-5BFD4E0274F3}">
      <dgm:prSet/>
      <dgm:spPr/>
      <dgm:t>
        <a:bodyPr/>
        <a:lstStyle/>
        <a:p>
          <a:endParaRPr lang="en-CA"/>
        </a:p>
      </dgm:t>
    </dgm:pt>
    <dgm:pt modelId="{51077C20-F209-410D-9FDA-35D9DBF28620}" type="sibTrans" cxnId="{DF52CC60-1FB4-4B68-A7B0-5BFD4E0274F3}">
      <dgm:prSet/>
      <dgm:spPr/>
      <dgm:t>
        <a:bodyPr/>
        <a:lstStyle/>
        <a:p>
          <a:endParaRPr lang="en-CA"/>
        </a:p>
      </dgm:t>
    </dgm:pt>
    <dgm:pt modelId="{D1ED5CD4-D5DE-45E6-A0A8-E5BA0F1345BE}">
      <dgm:prSet phldrT="[Text]" custT="1"/>
      <dgm:spPr>
        <a:noFill/>
      </dgm:spPr>
      <dgm:t>
        <a:bodyPr/>
        <a:lstStyle/>
        <a:p>
          <a:r>
            <a:rPr lang="en-CA" sz="1100" dirty="0">
              <a:latin typeface="Arial" pitchFamily="34" charset="0"/>
              <a:cs typeface="Arial" pitchFamily="34" charset="0"/>
            </a:rPr>
            <a:t>historical </a:t>
          </a:r>
        </a:p>
      </dgm:t>
    </dgm:pt>
    <dgm:pt modelId="{625B8485-4882-4BFA-B3A1-F620DBD3B80E}" type="parTrans" cxnId="{4DA6643D-F58E-4AEB-A5BA-9047D0770EDB}">
      <dgm:prSet/>
      <dgm:spPr/>
      <dgm:t>
        <a:bodyPr/>
        <a:lstStyle/>
        <a:p>
          <a:endParaRPr lang="en-CA"/>
        </a:p>
      </dgm:t>
    </dgm:pt>
    <dgm:pt modelId="{D059335D-FE4A-4493-8F99-09761B040156}" type="sibTrans" cxnId="{4DA6643D-F58E-4AEB-A5BA-9047D0770EDB}">
      <dgm:prSet/>
      <dgm:spPr/>
      <dgm:t>
        <a:bodyPr/>
        <a:lstStyle/>
        <a:p>
          <a:endParaRPr lang="en-CA"/>
        </a:p>
      </dgm:t>
    </dgm:pt>
    <dgm:pt modelId="{335A474E-E543-4F8F-9DEF-1C9903B439B5}">
      <dgm:prSet phldrT="[Text]" custT="1"/>
      <dgm:spPr>
        <a:noFill/>
      </dgm:spPr>
      <dgm:t>
        <a:bodyPr/>
        <a:lstStyle/>
        <a:p>
          <a:r>
            <a:rPr lang="en-CA" sz="1100" dirty="0">
              <a:latin typeface="Arial" pitchFamily="34" charset="0"/>
              <a:cs typeface="Arial" pitchFamily="34" charset="0"/>
            </a:rPr>
            <a:t>social, collective (community)</a:t>
          </a:r>
        </a:p>
      </dgm:t>
    </dgm:pt>
    <dgm:pt modelId="{56760FD3-E89E-4D6B-ACA0-E1D4CA57522B}" type="parTrans" cxnId="{FA5A6B95-0B90-4C29-AF87-03E64D64DD11}">
      <dgm:prSet/>
      <dgm:spPr/>
      <dgm:t>
        <a:bodyPr/>
        <a:lstStyle/>
        <a:p>
          <a:endParaRPr lang="en-CA"/>
        </a:p>
      </dgm:t>
    </dgm:pt>
    <dgm:pt modelId="{075CBCF5-A92B-450C-B15F-876E6EC75D8C}" type="sibTrans" cxnId="{FA5A6B95-0B90-4C29-AF87-03E64D64DD11}">
      <dgm:prSet/>
      <dgm:spPr/>
      <dgm:t>
        <a:bodyPr/>
        <a:lstStyle/>
        <a:p>
          <a:endParaRPr lang="en-CA"/>
        </a:p>
      </dgm:t>
    </dgm:pt>
    <dgm:pt modelId="{515E09A3-89CD-4CDA-B2A5-3963ED6F679D}">
      <dgm:prSet phldrT="[Text]" custT="1"/>
      <dgm:spPr>
        <a:noFill/>
      </dgm:spPr>
      <dgm:t>
        <a:bodyPr/>
        <a:lstStyle/>
        <a:p>
          <a:r>
            <a:rPr lang="en-CA" sz="1100" b="0" i="0" dirty="0" smtClean="0">
              <a:latin typeface="Arial" pitchFamily="34" charset="0"/>
              <a:cs typeface="Arial" pitchFamily="34" charset="0"/>
            </a:rPr>
            <a:t>These are not Realities; instead, they cross all levels of Reality acting as spirit-opening, mind-opening unifying modalities leading to a new </a:t>
          </a:r>
          <a:r>
            <a:rPr lang="en-CA" sz="1100" b="0" i="1" dirty="0" smtClean="0">
              <a:latin typeface="Arial" pitchFamily="34" charset="0"/>
              <a:cs typeface="Arial" pitchFamily="34" charset="0"/>
            </a:rPr>
            <a:t>trans-Reality </a:t>
          </a:r>
          <a:r>
            <a:rPr lang="en-CA" sz="1100" b="0" i="0" dirty="0" smtClean="0">
              <a:latin typeface="Arial" pitchFamily="34" charset="0"/>
              <a:cs typeface="Arial" pitchFamily="34" charset="0"/>
            </a:rPr>
            <a:t>for this particular context</a:t>
          </a:r>
          <a:endParaRPr lang="en-CA" sz="800" dirty="0">
            <a:latin typeface="Arial" pitchFamily="34" charset="0"/>
            <a:cs typeface="Arial" pitchFamily="34" charset="0"/>
          </a:endParaRPr>
        </a:p>
      </dgm:t>
    </dgm:pt>
    <dgm:pt modelId="{0B1DAD61-8E85-4994-9F3F-355FB44B026C}" type="parTrans" cxnId="{D829A6E8-729F-4321-94C7-6640D26A426B}">
      <dgm:prSet/>
      <dgm:spPr/>
      <dgm:t>
        <a:bodyPr/>
        <a:lstStyle/>
        <a:p>
          <a:endParaRPr lang="en-CA"/>
        </a:p>
      </dgm:t>
    </dgm:pt>
    <dgm:pt modelId="{F71036FA-9F22-420A-BE5C-7CEDA57EE6E8}" type="sibTrans" cxnId="{D829A6E8-729F-4321-94C7-6640D26A426B}">
      <dgm:prSet/>
      <dgm:spPr/>
      <dgm:t>
        <a:bodyPr/>
        <a:lstStyle/>
        <a:p>
          <a:endParaRPr lang="en-CA"/>
        </a:p>
      </dgm:t>
    </dgm:pt>
    <dgm:pt modelId="{270B6518-8765-484B-8AB8-848FFDC1F628}">
      <dgm:prSet phldrT="[Text]" custT="1"/>
      <dgm:spPr>
        <a:noFill/>
      </dgm:spPr>
      <dgm:t>
        <a:bodyPr/>
        <a:lstStyle/>
        <a:p>
          <a:endParaRPr lang="en-CA" sz="800" dirty="0">
            <a:latin typeface="Arial" pitchFamily="34" charset="0"/>
            <a:cs typeface="Arial" pitchFamily="34" charset="0"/>
          </a:endParaRPr>
        </a:p>
      </dgm:t>
    </dgm:pt>
    <dgm:pt modelId="{76B57DC8-136D-4AB1-B3EC-6857DBDDAD4E}" type="parTrans" cxnId="{014909F5-3133-4190-B00D-738D0282BBDB}">
      <dgm:prSet/>
      <dgm:spPr/>
      <dgm:t>
        <a:bodyPr/>
        <a:lstStyle/>
        <a:p>
          <a:endParaRPr lang="en-CA"/>
        </a:p>
      </dgm:t>
    </dgm:pt>
    <dgm:pt modelId="{27C8D72A-F4CB-447E-B1D8-623D6AADAA00}" type="sibTrans" cxnId="{014909F5-3133-4190-B00D-738D0282BBDB}">
      <dgm:prSet/>
      <dgm:spPr/>
      <dgm:t>
        <a:bodyPr/>
        <a:lstStyle/>
        <a:p>
          <a:endParaRPr lang="en-CA"/>
        </a:p>
      </dgm:t>
    </dgm:pt>
    <dgm:pt modelId="{631DD780-CA15-4ED5-8577-AF0D8FF4902D}" type="pres">
      <dgm:prSet presAssocID="{787D06FF-932E-454F-A8CD-56CBF16E80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35DA630-A9FF-4031-B936-5C6E8A4FD3A6}" type="pres">
      <dgm:prSet presAssocID="{787D06FF-932E-454F-A8CD-56CBF16E8091}" presName="tSp" presStyleCnt="0"/>
      <dgm:spPr/>
    </dgm:pt>
    <dgm:pt modelId="{9A7BEC25-ED8F-45F2-A3F8-07BA5859368B}" type="pres">
      <dgm:prSet presAssocID="{787D06FF-932E-454F-A8CD-56CBF16E8091}" presName="bSp" presStyleCnt="0"/>
      <dgm:spPr/>
    </dgm:pt>
    <dgm:pt modelId="{DAC9C1D3-4085-4214-83F7-431CBC39AC41}" type="pres">
      <dgm:prSet presAssocID="{787D06FF-932E-454F-A8CD-56CBF16E8091}" presName="process" presStyleCnt="0"/>
      <dgm:spPr/>
    </dgm:pt>
    <dgm:pt modelId="{53001662-83C8-4E6B-A419-A8C7F27376BD}" type="pres">
      <dgm:prSet presAssocID="{DE19F450-C658-465D-A9D8-6F1D12E10E05}" presName="composite1" presStyleCnt="0"/>
      <dgm:spPr/>
    </dgm:pt>
    <dgm:pt modelId="{4170625B-ACB0-417E-88EC-668724D8C58C}" type="pres">
      <dgm:prSet presAssocID="{DE19F450-C658-465D-A9D8-6F1D12E10E05}" presName="dummyNode1" presStyleLbl="node1" presStyleIdx="0" presStyleCnt="3"/>
      <dgm:spPr/>
    </dgm:pt>
    <dgm:pt modelId="{00D32ED3-672E-475A-9CB3-92F17499488A}" type="pres">
      <dgm:prSet presAssocID="{DE19F450-C658-465D-A9D8-6F1D12E10E05}" presName="childNode1" presStyleLbl="bgAcc1" presStyleIdx="0" presStyleCnt="3" custLinFactNeighborX="-168" custLinFactNeighborY="-1159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4EB45B-4F76-4969-8AF6-0A99E3A1782F}" type="pres">
      <dgm:prSet presAssocID="{DE19F450-C658-465D-A9D8-6F1D12E10E0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F29058E-22D1-4F27-B93E-D532CB1CF8AE}" type="pres">
      <dgm:prSet presAssocID="{DE19F450-C658-465D-A9D8-6F1D12E10E05}" presName="parentNode1" presStyleLbl="node1" presStyleIdx="0" presStyleCnt="3" custScaleY="119409" custLinFactNeighborX="1305" custLinFactNeighborY="1722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1A4911E-A251-4C40-92E4-9BF5C57130BD}" type="pres">
      <dgm:prSet presAssocID="{DE19F450-C658-465D-A9D8-6F1D12E10E05}" presName="connSite1" presStyleCnt="0"/>
      <dgm:spPr/>
    </dgm:pt>
    <dgm:pt modelId="{B6BE7F51-E95E-4990-8745-25AF9433B2D7}" type="pres">
      <dgm:prSet presAssocID="{425E0D21-1220-400A-BBFD-5F065AB37CEC}" presName="Name9" presStyleLbl="sibTrans2D1" presStyleIdx="0" presStyleCnt="2" custAng="21349223" custScaleX="148032" custLinFactNeighborX="-26141" custLinFactNeighborY="-7910"/>
      <dgm:spPr/>
      <dgm:t>
        <a:bodyPr/>
        <a:lstStyle/>
        <a:p>
          <a:endParaRPr lang="en-CA"/>
        </a:p>
      </dgm:t>
    </dgm:pt>
    <dgm:pt modelId="{81FB9C75-C3E0-4CE0-AAE4-E7C39955E7B2}" type="pres">
      <dgm:prSet presAssocID="{149C8035-C824-41DD-9E40-4F8943604649}" presName="composite2" presStyleCnt="0"/>
      <dgm:spPr/>
    </dgm:pt>
    <dgm:pt modelId="{406BD5CD-8621-4CC2-BD29-C56B4FB4FED0}" type="pres">
      <dgm:prSet presAssocID="{149C8035-C824-41DD-9E40-4F8943604649}" presName="dummyNode2" presStyleLbl="node1" presStyleIdx="0" presStyleCnt="3"/>
      <dgm:spPr/>
    </dgm:pt>
    <dgm:pt modelId="{9844311A-AD62-4C36-9375-A53EAA7EC14A}" type="pres">
      <dgm:prSet presAssocID="{149C8035-C824-41DD-9E40-4F8943604649}" presName="childNode2" presStyleLbl="bgAcc1" presStyleIdx="1" presStyleCnt="3" custScaleX="121291" custScaleY="11529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F6DEDE5-0662-4524-810F-5055176CF514}" type="pres">
      <dgm:prSet presAssocID="{149C8035-C824-41DD-9E40-4F894360464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C26887D-33DB-4CD9-9F0C-53CDE7DC2ED0}" type="pres">
      <dgm:prSet presAssocID="{149C8035-C824-41DD-9E40-4F8943604649}" presName="parentNode2" presStyleLbl="node1" presStyleIdx="1" presStyleCnt="3" custLinFactNeighborX="-950" custLinFactNeighborY="-637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99F8A85-1F9F-48E2-8A91-54EFBDAAAE4C}" type="pres">
      <dgm:prSet presAssocID="{149C8035-C824-41DD-9E40-4F8943604649}" presName="connSite2" presStyleCnt="0"/>
      <dgm:spPr/>
    </dgm:pt>
    <dgm:pt modelId="{21FADA5D-4365-4A24-B891-C1CB56FE20C7}" type="pres">
      <dgm:prSet presAssocID="{3352AEE5-52AA-4E47-A485-059924C8EFA5}" presName="Name18" presStyleLbl="sibTrans2D1" presStyleIdx="1" presStyleCnt="2" custAng="21279206" custFlipHor="1" custScaleX="134363" custScaleY="81053" custLinFactNeighborX="5746" custLinFactNeighborY="3830"/>
      <dgm:spPr/>
      <dgm:t>
        <a:bodyPr/>
        <a:lstStyle/>
        <a:p>
          <a:endParaRPr lang="en-CA"/>
        </a:p>
      </dgm:t>
    </dgm:pt>
    <dgm:pt modelId="{26B4E0F4-FDA6-41FA-AF36-174AF6C415C5}" type="pres">
      <dgm:prSet presAssocID="{B45273DC-DC0C-4C93-9604-35F854503444}" presName="composite1" presStyleCnt="0"/>
      <dgm:spPr/>
    </dgm:pt>
    <dgm:pt modelId="{A90007C7-E358-438F-A770-879AE8F4AB5B}" type="pres">
      <dgm:prSet presAssocID="{B45273DC-DC0C-4C93-9604-35F854503444}" presName="dummyNode1" presStyleLbl="node1" presStyleIdx="1" presStyleCnt="3"/>
      <dgm:spPr/>
    </dgm:pt>
    <dgm:pt modelId="{E89F6E66-41C2-446E-A853-15ED1813094D}" type="pres">
      <dgm:prSet presAssocID="{B45273DC-DC0C-4C93-9604-35F854503444}" presName="childNode1" presStyleLbl="bgAcc1" presStyleIdx="2" presStyleCnt="3" custScaleY="10664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898F9B-DB39-4776-ADAC-8CDE4886F36E}" type="pres">
      <dgm:prSet presAssocID="{B45273DC-DC0C-4C93-9604-35F85450344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41888FC-A5A7-46B6-BC2F-08E8AEB0C5F2}" type="pres">
      <dgm:prSet presAssocID="{B45273DC-DC0C-4C93-9604-35F854503444}" presName="parentNode1" presStyleLbl="node1" presStyleIdx="2" presStyleCnt="3" custScaleY="117816" custLinFactNeighborX="230" custLinFactNeighborY="1092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71AE7F6-8B88-43D7-97B2-4316915FD1DF}" type="pres">
      <dgm:prSet presAssocID="{B45273DC-DC0C-4C93-9604-35F854503444}" presName="connSite1" presStyleCnt="0"/>
      <dgm:spPr/>
    </dgm:pt>
  </dgm:ptLst>
  <dgm:cxnLst>
    <dgm:cxn modelId="{24DC7D52-6979-449B-A346-13BF43D5B946}" type="presOf" srcId="{DE48F0A3-13A1-4BD9-9ADD-2B52981D2107}" destId="{9844311A-AD62-4C36-9375-A53EAA7EC14A}" srcOrd="0" destOrd="2" presId="urn:microsoft.com/office/officeart/2005/8/layout/hProcess4"/>
    <dgm:cxn modelId="{93DC30B1-AACF-4565-A42E-C439EE4D78BA}" type="presOf" srcId="{72F48658-2779-4750-BEF1-065D0684ABE0}" destId="{AE898F9B-DB39-4776-ADAC-8CDE4886F36E}" srcOrd="1" destOrd="3" presId="urn:microsoft.com/office/officeart/2005/8/layout/hProcess4"/>
    <dgm:cxn modelId="{722ED368-CD82-417E-B354-3DE5BDFC8744}" type="presOf" srcId="{16A4C120-D5CC-4958-8EE5-5FB38D5B2DE8}" destId="{E89F6E66-41C2-446E-A853-15ED1813094D}" srcOrd="0" destOrd="4" presId="urn:microsoft.com/office/officeart/2005/8/layout/hProcess4"/>
    <dgm:cxn modelId="{E3BC76E1-FE05-4EFD-A1FA-BF28049DFD24}" srcId="{149C8035-C824-41DD-9E40-4F8943604649}" destId="{135CEBDD-50ED-4F01-B38D-946515718BDA}" srcOrd="0" destOrd="0" parTransId="{62075F9E-140A-4B13-B7DB-81A07DEA974D}" sibTransId="{B0F428EA-C0E5-41A1-B4CC-86BD2058C39D}"/>
    <dgm:cxn modelId="{329FB544-A7B8-46A9-AEE6-E01CE50A365A}" type="presOf" srcId="{72F48658-2779-4750-BEF1-065D0684ABE0}" destId="{E89F6E66-41C2-446E-A853-15ED1813094D}" srcOrd="0" destOrd="3" presId="urn:microsoft.com/office/officeart/2005/8/layout/hProcess4"/>
    <dgm:cxn modelId="{BB5951F2-07E8-44A1-8AE6-A0BE74983155}" srcId="{DE19F450-C658-465D-A9D8-6F1D12E10E05}" destId="{449C2F4F-B11D-4547-8AEC-916C7C509AFB}" srcOrd="1" destOrd="0" parTransId="{A9D50FAB-6B3F-43CB-89AE-86620F07AC16}" sibTransId="{224911DF-4CFC-4991-8BF6-48BBE753E99C}"/>
    <dgm:cxn modelId="{4FC4D2EA-CBBB-4652-A2B1-B03901815014}" srcId="{787D06FF-932E-454F-A8CD-56CBF16E8091}" destId="{149C8035-C824-41DD-9E40-4F8943604649}" srcOrd="1" destOrd="0" parTransId="{E5F4F071-7719-4FBF-97E9-78B87141D1A4}" sibTransId="{3352AEE5-52AA-4E47-A485-059924C8EFA5}"/>
    <dgm:cxn modelId="{1367F770-20B2-4F3C-A4FB-C35FFED7682A}" type="presOf" srcId="{335A474E-E543-4F8F-9DEF-1C9903B439B5}" destId="{00D32ED3-672E-475A-9CB3-92F17499488A}" srcOrd="0" destOrd="2" presId="urn:microsoft.com/office/officeart/2005/8/layout/hProcess4"/>
    <dgm:cxn modelId="{07EB2269-1170-4C4E-B7F2-8E939E1431AD}" type="presOf" srcId="{149C8035-C824-41DD-9E40-4F8943604649}" destId="{8C26887D-33DB-4CD9-9F0C-53CDE7DC2ED0}" srcOrd="0" destOrd="0" presId="urn:microsoft.com/office/officeart/2005/8/layout/hProcess4"/>
    <dgm:cxn modelId="{FA658E8B-F43E-410D-9B75-8460B863F7AA}" type="presOf" srcId="{FF9F8A5C-866E-4516-A5C9-98F6B080DCDE}" destId="{AE898F9B-DB39-4776-ADAC-8CDE4886F36E}" srcOrd="1" destOrd="0" presId="urn:microsoft.com/office/officeart/2005/8/layout/hProcess4"/>
    <dgm:cxn modelId="{EE718B7A-9F20-4C4B-AF06-1C4148266F1A}" type="presOf" srcId="{515E09A3-89CD-4CDA-B2A5-3963ED6F679D}" destId="{9844311A-AD62-4C36-9375-A53EAA7EC14A}" srcOrd="0" destOrd="4" presId="urn:microsoft.com/office/officeart/2005/8/layout/hProcess4"/>
    <dgm:cxn modelId="{BB9642EF-CED1-4E2C-8F1B-DB527194611A}" type="presOf" srcId="{FDA4566E-FAA8-4CF3-9FF9-E559777047F4}" destId="{4C4EB45B-4F76-4969-8AF6-0A99E3A1782F}" srcOrd="1" destOrd="0" presId="urn:microsoft.com/office/officeart/2005/8/layout/hProcess4"/>
    <dgm:cxn modelId="{724D2D3B-6E29-4472-937A-069C9CBD346B}" srcId="{DE19F450-C658-465D-A9D8-6F1D12E10E05}" destId="{FDA4566E-FAA8-4CF3-9FF9-E559777047F4}" srcOrd="0" destOrd="0" parTransId="{4B7F7335-66CF-4053-931D-721FB636A1C4}" sibTransId="{41A25456-85FE-47BD-A4EA-89B9B1BA50AB}"/>
    <dgm:cxn modelId="{C44D21FC-DE60-405E-95F5-33269D30366C}" type="presOf" srcId="{72E60772-43CA-422A-ABAC-FC14C5CD957C}" destId="{00D32ED3-672E-475A-9CB3-92F17499488A}" srcOrd="0" destOrd="3" presId="urn:microsoft.com/office/officeart/2005/8/layout/hProcess4"/>
    <dgm:cxn modelId="{76AB7D88-E26C-4B69-AC61-507C02ACA73A}" type="presOf" srcId="{442B3143-BBF0-4A2B-92D4-6A84B7C28A30}" destId="{9844311A-AD62-4C36-9375-A53EAA7EC14A}" srcOrd="0" destOrd="1" presId="urn:microsoft.com/office/officeart/2005/8/layout/hProcess4"/>
    <dgm:cxn modelId="{1C85C86D-C132-4665-8378-886310948B40}" type="presOf" srcId="{8DA8B5CF-8A1F-4B80-9B3E-3F34500DE115}" destId="{AE898F9B-DB39-4776-ADAC-8CDE4886F36E}" srcOrd="1" destOrd="1" presId="urn:microsoft.com/office/officeart/2005/8/layout/hProcess4"/>
    <dgm:cxn modelId="{646E5231-4C12-44A4-A1AE-09F8BA210432}" type="presOf" srcId="{3352AEE5-52AA-4E47-A485-059924C8EFA5}" destId="{21FADA5D-4365-4A24-B891-C1CB56FE20C7}" srcOrd="0" destOrd="0" presId="urn:microsoft.com/office/officeart/2005/8/layout/hProcess4"/>
    <dgm:cxn modelId="{9C028000-C068-4494-AC80-CEC3F0FBD453}" type="presOf" srcId="{D1ED5CD4-D5DE-45E6-A0A8-E5BA0F1345BE}" destId="{4C4EB45B-4F76-4969-8AF6-0A99E3A1782F}" srcOrd="1" destOrd="5" presId="urn:microsoft.com/office/officeart/2005/8/layout/hProcess4"/>
    <dgm:cxn modelId="{6882E894-496B-48DD-9BD1-93DF2292FF5F}" type="presOf" srcId="{515E09A3-89CD-4CDA-B2A5-3963ED6F679D}" destId="{8F6DEDE5-0662-4524-810F-5055176CF514}" srcOrd="1" destOrd="4" presId="urn:microsoft.com/office/officeart/2005/8/layout/hProcess4"/>
    <dgm:cxn modelId="{AF497C96-4EF9-4AA5-9791-F633BD43450A}" type="presOf" srcId="{335A474E-E543-4F8F-9DEF-1C9903B439B5}" destId="{4C4EB45B-4F76-4969-8AF6-0A99E3A1782F}" srcOrd="1" destOrd="2" presId="urn:microsoft.com/office/officeart/2005/8/layout/hProcess4"/>
    <dgm:cxn modelId="{5C10B8B2-9268-4CD5-9440-4FCEE9683E85}" srcId="{B45273DC-DC0C-4C93-9604-35F854503444}" destId="{72F48658-2779-4750-BEF1-065D0684ABE0}" srcOrd="3" destOrd="0" parTransId="{FAE81150-5317-44DD-82EA-D0B51E5987BB}" sibTransId="{67E1DB13-2167-48C0-AAA3-523697C08B26}"/>
    <dgm:cxn modelId="{AA9BCD92-8D6B-4C08-974E-F679DBD7E579}" type="presOf" srcId="{787D06FF-932E-454F-A8CD-56CBF16E8091}" destId="{631DD780-CA15-4ED5-8577-AF0D8FF4902D}" srcOrd="0" destOrd="0" presId="urn:microsoft.com/office/officeart/2005/8/layout/hProcess4"/>
    <dgm:cxn modelId="{9143A9AF-B94B-498A-87EE-C5CCF4058257}" type="presOf" srcId="{449C2F4F-B11D-4547-8AEC-916C7C509AFB}" destId="{00D32ED3-672E-475A-9CB3-92F17499488A}" srcOrd="0" destOrd="1" presId="urn:microsoft.com/office/officeart/2005/8/layout/hProcess4"/>
    <dgm:cxn modelId="{BFCD1E0F-53CB-40CA-B70F-BB251932296B}" type="presOf" srcId="{12109990-AF56-4CD7-BC00-B5E21A3F28F2}" destId="{AE898F9B-DB39-4776-ADAC-8CDE4886F36E}" srcOrd="1" destOrd="2" presId="urn:microsoft.com/office/officeart/2005/8/layout/hProcess4"/>
    <dgm:cxn modelId="{0520CE24-C138-460C-A8A0-58E657E8C2EE}" type="presOf" srcId="{FF9F8A5C-866E-4516-A5C9-98F6B080DCDE}" destId="{E89F6E66-41C2-446E-A853-15ED1813094D}" srcOrd="0" destOrd="0" presId="urn:microsoft.com/office/officeart/2005/8/layout/hProcess4"/>
    <dgm:cxn modelId="{A79FE605-88F9-45AD-8543-DF5C741EBE16}" type="presOf" srcId="{270B6518-8765-484B-8AB8-848FFDC1F628}" destId="{9844311A-AD62-4C36-9375-A53EAA7EC14A}" srcOrd="0" destOrd="3" presId="urn:microsoft.com/office/officeart/2005/8/layout/hProcess4"/>
    <dgm:cxn modelId="{05184ADB-8971-44BD-B183-7204F3FD1F62}" type="presOf" srcId="{449C2F4F-B11D-4547-8AEC-916C7C509AFB}" destId="{4C4EB45B-4F76-4969-8AF6-0A99E3A1782F}" srcOrd="1" destOrd="1" presId="urn:microsoft.com/office/officeart/2005/8/layout/hProcess4"/>
    <dgm:cxn modelId="{36B53240-6BE0-40BF-A113-BAD2DA4934F4}" srcId="{B45273DC-DC0C-4C93-9604-35F854503444}" destId="{16A4C120-D5CC-4958-8EE5-5FB38D5B2DE8}" srcOrd="4" destOrd="0" parTransId="{53C5B677-712D-4645-A2EF-44D944B77EC6}" sibTransId="{2E0D1813-2624-4B75-BC4D-8B445B44E5AA}"/>
    <dgm:cxn modelId="{9AFC7815-58B3-4A1C-AF01-CBFD08D1EFFA}" type="presOf" srcId="{4A6A12BB-EF7D-46E5-B47C-CB0B627BC5C1}" destId="{4C4EB45B-4F76-4969-8AF6-0A99E3A1782F}" srcOrd="1" destOrd="4" presId="urn:microsoft.com/office/officeart/2005/8/layout/hProcess4"/>
    <dgm:cxn modelId="{FA07B334-A03B-40FD-9E4A-9D0572D5B193}" srcId="{B45273DC-DC0C-4C93-9604-35F854503444}" destId="{8DA8B5CF-8A1F-4B80-9B3E-3F34500DE115}" srcOrd="1" destOrd="0" parTransId="{45DE2A79-1D6C-4B15-8D9D-FB22C1A841CA}" sibTransId="{5FC3F44C-739E-4747-9FC0-9D8E5B8ECB4A}"/>
    <dgm:cxn modelId="{D17483E3-69F8-4434-B8FF-2B2B74B3493D}" type="presOf" srcId="{135CEBDD-50ED-4F01-B38D-946515718BDA}" destId="{8F6DEDE5-0662-4524-810F-5055176CF514}" srcOrd="1" destOrd="0" presId="urn:microsoft.com/office/officeart/2005/8/layout/hProcess4"/>
    <dgm:cxn modelId="{DF52CC60-1FB4-4B68-A7B0-5BFD4E0274F3}" srcId="{DE19F450-C658-465D-A9D8-6F1D12E10E05}" destId="{72E60772-43CA-422A-ABAC-FC14C5CD957C}" srcOrd="3" destOrd="0" parTransId="{E4811969-1C2A-4D6A-94B6-D4EE8ADDAD13}" sibTransId="{51077C20-F209-410D-9FDA-35D9DBF28620}"/>
    <dgm:cxn modelId="{9BACD7B2-61E8-4785-8E17-A8432BC63939}" type="presOf" srcId="{12109990-AF56-4CD7-BC00-B5E21A3F28F2}" destId="{E89F6E66-41C2-446E-A853-15ED1813094D}" srcOrd="0" destOrd="2" presId="urn:microsoft.com/office/officeart/2005/8/layout/hProcess4"/>
    <dgm:cxn modelId="{B863A0B2-5375-499E-9FD2-F76C7C53D579}" type="presOf" srcId="{425E0D21-1220-400A-BBFD-5F065AB37CEC}" destId="{B6BE7F51-E95E-4990-8745-25AF9433B2D7}" srcOrd="0" destOrd="0" presId="urn:microsoft.com/office/officeart/2005/8/layout/hProcess4"/>
    <dgm:cxn modelId="{36E0FF10-4B49-4D07-A551-53121CDFFB5C}" type="presOf" srcId="{DE48F0A3-13A1-4BD9-9ADD-2B52981D2107}" destId="{8F6DEDE5-0662-4524-810F-5055176CF514}" srcOrd="1" destOrd="2" presId="urn:microsoft.com/office/officeart/2005/8/layout/hProcess4"/>
    <dgm:cxn modelId="{FA5A6B95-0B90-4C29-AF87-03E64D64DD11}" srcId="{DE19F450-C658-465D-A9D8-6F1D12E10E05}" destId="{335A474E-E543-4F8F-9DEF-1C9903B439B5}" srcOrd="2" destOrd="0" parTransId="{56760FD3-E89E-4D6B-ACA0-E1D4CA57522B}" sibTransId="{075CBCF5-A92B-450C-B15F-876E6EC75D8C}"/>
    <dgm:cxn modelId="{F7794E85-1B46-439E-8ED6-95EDFC2D93B4}" srcId="{787D06FF-932E-454F-A8CD-56CBF16E8091}" destId="{DE19F450-C658-465D-A9D8-6F1D12E10E05}" srcOrd="0" destOrd="0" parTransId="{E9172A0D-03D3-49E6-ADCA-76A04E8D26C3}" sibTransId="{425E0D21-1220-400A-BBFD-5F065AB37CEC}"/>
    <dgm:cxn modelId="{C416021D-E825-4777-8B34-6F1CB4EA2000}" type="presOf" srcId="{72E60772-43CA-422A-ABAC-FC14C5CD957C}" destId="{4C4EB45B-4F76-4969-8AF6-0A99E3A1782F}" srcOrd="1" destOrd="3" presId="urn:microsoft.com/office/officeart/2005/8/layout/hProcess4"/>
    <dgm:cxn modelId="{0DD461E2-848C-4088-936E-28453D1CA296}" type="presOf" srcId="{16A4C120-D5CC-4958-8EE5-5FB38D5B2DE8}" destId="{AE898F9B-DB39-4776-ADAC-8CDE4886F36E}" srcOrd="1" destOrd="4" presId="urn:microsoft.com/office/officeart/2005/8/layout/hProcess4"/>
    <dgm:cxn modelId="{0A8937F9-EBEB-4856-821E-329BCB90B580}" srcId="{787D06FF-932E-454F-A8CD-56CBF16E8091}" destId="{B45273DC-DC0C-4C93-9604-35F854503444}" srcOrd="2" destOrd="0" parTransId="{9AB96805-17F3-4972-B273-50A5A77C1FEB}" sibTransId="{C38C868E-7EE4-4039-8959-6973EFE474A8}"/>
    <dgm:cxn modelId="{7737695C-6350-43A6-837C-D89A797AC9E7}" type="presOf" srcId="{B45273DC-DC0C-4C93-9604-35F854503444}" destId="{341888FC-A5A7-46B6-BC2F-08E8AEB0C5F2}" srcOrd="0" destOrd="0" presId="urn:microsoft.com/office/officeart/2005/8/layout/hProcess4"/>
    <dgm:cxn modelId="{014909F5-3133-4190-B00D-738D0282BBDB}" srcId="{149C8035-C824-41DD-9E40-4F8943604649}" destId="{270B6518-8765-484B-8AB8-848FFDC1F628}" srcOrd="3" destOrd="0" parTransId="{76B57DC8-136D-4AB1-B3EC-6857DBDDAD4E}" sibTransId="{27C8D72A-F4CB-447E-B1D8-623D6AADAA00}"/>
    <dgm:cxn modelId="{14E4B18D-ECD2-474C-B4B2-9F817161142D}" type="presOf" srcId="{135CEBDD-50ED-4F01-B38D-946515718BDA}" destId="{9844311A-AD62-4C36-9375-A53EAA7EC14A}" srcOrd="0" destOrd="0" presId="urn:microsoft.com/office/officeart/2005/8/layout/hProcess4"/>
    <dgm:cxn modelId="{4DA6643D-F58E-4AEB-A5BA-9047D0770EDB}" srcId="{DE19F450-C658-465D-A9D8-6F1D12E10E05}" destId="{D1ED5CD4-D5DE-45E6-A0A8-E5BA0F1345BE}" srcOrd="5" destOrd="0" parTransId="{625B8485-4882-4BFA-B3A1-F620DBD3B80E}" sibTransId="{D059335D-FE4A-4493-8F99-09761B040156}"/>
    <dgm:cxn modelId="{D87895E3-B64F-4923-B2E3-6CBEFD35EAF6}" srcId="{149C8035-C824-41DD-9E40-4F8943604649}" destId="{DE48F0A3-13A1-4BD9-9ADD-2B52981D2107}" srcOrd="2" destOrd="0" parTransId="{D095FA06-5B99-4E2D-8C46-F2FE22E55F3B}" sibTransId="{5552FE14-E188-46D2-8440-61598E82607D}"/>
    <dgm:cxn modelId="{D2D891F5-8576-4027-AE23-FC381562EFB0}" srcId="{B45273DC-DC0C-4C93-9604-35F854503444}" destId="{FF9F8A5C-866E-4516-A5C9-98F6B080DCDE}" srcOrd="0" destOrd="0" parTransId="{4F553CDF-6E13-40B0-8661-0455FC41CEF3}" sibTransId="{68B4348B-BB95-48A1-BAE9-0DF4CB6549CD}"/>
    <dgm:cxn modelId="{C13B5BC7-298F-43EB-A5A4-BED4F87F15B9}" srcId="{149C8035-C824-41DD-9E40-4F8943604649}" destId="{442B3143-BBF0-4A2B-92D4-6A84B7C28A30}" srcOrd="1" destOrd="0" parTransId="{71E07FC8-66E2-42A6-9B6D-0B06C5BE0B6B}" sibTransId="{63246BEF-0600-46EE-A244-ECF2783A660A}"/>
    <dgm:cxn modelId="{7E3704E1-C5F5-4F4B-9F2D-B1BD81FFF9E8}" type="presOf" srcId="{442B3143-BBF0-4A2B-92D4-6A84B7C28A30}" destId="{8F6DEDE5-0662-4524-810F-5055176CF514}" srcOrd="1" destOrd="1" presId="urn:microsoft.com/office/officeart/2005/8/layout/hProcess4"/>
    <dgm:cxn modelId="{C8806017-3001-4CE0-BC5C-33E38F37256E}" type="presOf" srcId="{FDA4566E-FAA8-4CF3-9FF9-E559777047F4}" destId="{00D32ED3-672E-475A-9CB3-92F17499488A}" srcOrd="0" destOrd="0" presId="urn:microsoft.com/office/officeart/2005/8/layout/hProcess4"/>
    <dgm:cxn modelId="{29A0DACA-50F5-458D-8D90-DDD83C21E2F1}" srcId="{B45273DC-DC0C-4C93-9604-35F854503444}" destId="{12109990-AF56-4CD7-BC00-B5E21A3F28F2}" srcOrd="2" destOrd="0" parTransId="{DD62461C-5AE3-4FC8-A9D5-CDDDCE66DD09}" sibTransId="{65DA5832-BCF3-47B8-998B-3447A8F468AF}"/>
    <dgm:cxn modelId="{2436D602-F835-4E53-8C10-AA7EB22CC457}" type="presOf" srcId="{D1ED5CD4-D5DE-45E6-A0A8-E5BA0F1345BE}" destId="{00D32ED3-672E-475A-9CB3-92F17499488A}" srcOrd="0" destOrd="5" presId="urn:microsoft.com/office/officeart/2005/8/layout/hProcess4"/>
    <dgm:cxn modelId="{87E1A814-AF9A-48DD-B254-F5EAA6AB6765}" srcId="{DE19F450-C658-465D-A9D8-6F1D12E10E05}" destId="{4A6A12BB-EF7D-46E5-B47C-CB0B627BC5C1}" srcOrd="4" destOrd="0" parTransId="{F70D5AA8-A923-4E76-A95A-51208C67652A}" sibTransId="{E5EBD44E-63C7-4063-B3C5-A334EA0DA9A4}"/>
    <dgm:cxn modelId="{B279F8E4-C5E7-45A6-BEA0-808BA8DD3010}" type="presOf" srcId="{270B6518-8765-484B-8AB8-848FFDC1F628}" destId="{8F6DEDE5-0662-4524-810F-5055176CF514}" srcOrd="1" destOrd="3" presId="urn:microsoft.com/office/officeart/2005/8/layout/hProcess4"/>
    <dgm:cxn modelId="{D2F0111A-FADA-4567-A8A9-4941249A0222}" type="presOf" srcId="{4A6A12BB-EF7D-46E5-B47C-CB0B627BC5C1}" destId="{00D32ED3-672E-475A-9CB3-92F17499488A}" srcOrd="0" destOrd="4" presId="urn:microsoft.com/office/officeart/2005/8/layout/hProcess4"/>
    <dgm:cxn modelId="{D829A6E8-729F-4321-94C7-6640D26A426B}" srcId="{149C8035-C824-41DD-9E40-4F8943604649}" destId="{515E09A3-89CD-4CDA-B2A5-3963ED6F679D}" srcOrd="4" destOrd="0" parTransId="{0B1DAD61-8E85-4994-9F3F-355FB44B026C}" sibTransId="{F71036FA-9F22-420A-BE5C-7CEDA57EE6E8}"/>
    <dgm:cxn modelId="{9661211C-9059-4BDA-B379-9331757838BB}" type="presOf" srcId="{DE19F450-C658-465D-A9D8-6F1D12E10E05}" destId="{0F29058E-22D1-4F27-B93E-D532CB1CF8AE}" srcOrd="0" destOrd="0" presId="urn:microsoft.com/office/officeart/2005/8/layout/hProcess4"/>
    <dgm:cxn modelId="{6BDAA90A-2D3F-4FFC-A345-6CE344D2F66C}" type="presOf" srcId="{8DA8B5CF-8A1F-4B80-9B3E-3F34500DE115}" destId="{E89F6E66-41C2-446E-A853-15ED1813094D}" srcOrd="0" destOrd="1" presId="urn:microsoft.com/office/officeart/2005/8/layout/hProcess4"/>
    <dgm:cxn modelId="{14103C14-5316-4CB0-BFB3-326B3DFA93D8}" type="presParOf" srcId="{631DD780-CA15-4ED5-8577-AF0D8FF4902D}" destId="{235DA630-A9FF-4031-B936-5C6E8A4FD3A6}" srcOrd="0" destOrd="0" presId="urn:microsoft.com/office/officeart/2005/8/layout/hProcess4"/>
    <dgm:cxn modelId="{799DED0C-F771-494F-8790-8E5430364565}" type="presParOf" srcId="{631DD780-CA15-4ED5-8577-AF0D8FF4902D}" destId="{9A7BEC25-ED8F-45F2-A3F8-07BA5859368B}" srcOrd="1" destOrd="0" presId="urn:microsoft.com/office/officeart/2005/8/layout/hProcess4"/>
    <dgm:cxn modelId="{DC231513-8D80-4BCE-BE8C-F26CA9AD114F}" type="presParOf" srcId="{631DD780-CA15-4ED5-8577-AF0D8FF4902D}" destId="{DAC9C1D3-4085-4214-83F7-431CBC39AC41}" srcOrd="2" destOrd="0" presId="urn:microsoft.com/office/officeart/2005/8/layout/hProcess4"/>
    <dgm:cxn modelId="{5DD802E1-4043-405C-B973-E4525C7F4244}" type="presParOf" srcId="{DAC9C1D3-4085-4214-83F7-431CBC39AC41}" destId="{53001662-83C8-4E6B-A419-A8C7F27376BD}" srcOrd="0" destOrd="0" presId="urn:microsoft.com/office/officeart/2005/8/layout/hProcess4"/>
    <dgm:cxn modelId="{E64653D0-928C-455B-9F15-072C851405A9}" type="presParOf" srcId="{53001662-83C8-4E6B-A419-A8C7F27376BD}" destId="{4170625B-ACB0-417E-88EC-668724D8C58C}" srcOrd="0" destOrd="0" presId="urn:microsoft.com/office/officeart/2005/8/layout/hProcess4"/>
    <dgm:cxn modelId="{942102BC-C191-467E-8C92-6C41E55643BD}" type="presParOf" srcId="{53001662-83C8-4E6B-A419-A8C7F27376BD}" destId="{00D32ED3-672E-475A-9CB3-92F17499488A}" srcOrd="1" destOrd="0" presId="urn:microsoft.com/office/officeart/2005/8/layout/hProcess4"/>
    <dgm:cxn modelId="{E9FBBCE2-C663-4465-AAA7-FCEBE88021ED}" type="presParOf" srcId="{53001662-83C8-4E6B-A419-A8C7F27376BD}" destId="{4C4EB45B-4F76-4969-8AF6-0A99E3A1782F}" srcOrd="2" destOrd="0" presId="urn:microsoft.com/office/officeart/2005/8/layout/hProcess4"/>
    <dgm:cxn modelId="{1F282825-553C-4C28-BBCD-9E17C85C0CC9}" type="presParOf" srcId="{53001662-83C8-4E6B-A419-A8C7F27376BD}" destId="{0F29058E-22D1-4F27-B93E-D532CB1CF8AE}" srcOrd="3" destOrd="0" presId="urn:microsoft.com/office/officeart/2005/8/layout/hProcess4"/>
    <dgm:cxn modelId="{6A57BADD-5B77-4371-A28F-9014FFF08D1F}" type="presParOf" srcId="{53001662-83C8-4E6B-A419-A8C7F27376BD}" destId="{C1A4911E-A251-4C40-92E4-9BF5C57130BD}" srcOrd="4" destOrd="0" presId="urn:microsoft.com/office/officeart/2005/8/layout/hProcess4"/>
    <dgm:cxn modelId="{EAFEE6EF-B357-468C-BC8F-9DEE4BF205CD}" type="presParOf" srcId="{DAC9C1D3-4085-4214-83F7-431CBC39AC41}" destId="{B6BE7F51-E95E-4990-8745-25AF9433B2D7}" srcOrd="1" destOrd="0" presId="urn:microsoft.com/office/officeart/2005/8/layout/hProcess4"/>
    <dgm:cxn modelId="{190E067C-7E4E-49F7-BDB9-7352F765041C}" type="presParOf" srcId="{DAC9C1D3-4085-4214-83F7-431CBC39AC41}" destId="{81FB9C75-C3E0-4CE0-AAE4-E7C39955E7B2}" srcOrd="2" destOrd="0" presId="urn:microsoft.com/office/officeart/2005/8/layout/hProcess4"/>
    <dgm:cxn modelId="{154FE378-6C87-40CE-9213-57BDA309D322}" type="presParOf" srcId="{81FB9C75-C3E0-4CE0-AAE4-E7C39955E7B2}" destId="{406BD5CD-8621-4CC2-BD29-C56B4FB4FED0}" srcOrd="0" destOrd="0" presId="urn:microsoft.com/office/officeart/2005/8/layout/hProcess4"/>
    <dgm:cxn modelId="{2CC7538A-F79C-40A0-8791-A5D2447044D5}" type="presParOf" srcId="{81FB9C75-C3E0-4CE0-AAE4-E7C39955E7B2}" destId="{9844311A-AD62-4C36-9375-A53EAA7EC14A}" srcOrd="1" destOrd="0" presId="urn:microsoft.com/office/officeart/2005/8/layout/hProcess4"/>
    <dgm:cxn modelId="{21063686-9E3C-4841-915A-B4A5C2AC0E5E}" type="presParOf" srcId="{81FB9C75-C3E0-4CE0-AAE4-E7C39955E7B2}" destId="{8F6DEDE5-0662-4524-810F-5055176CF514}" srcOrd="2" destOrd="0" presId="urn:microsoft.com/office/officeart/2005/8/layout/hProcess4"/>
    <dgm:cxn modelId="{E5C57F08-F132-4665-980A-ED6748D8C5F0}" type="presParOf" srcId="{81FB9C75-C3E0-4CE0-AAE4-E7C39955E7B2}" destId="{8C26887D-33DB-4CD9-9F0C-53CDE7DC2ED0}" srcOrd="3" destOrd="0" presId="urn:microsoft.com/office/officeart/2005/8/layout/hProcess4"/>
    <dgm:cxn modelId="{83B3C782-68F1-428D-AAEF-EA4E0771CF73}" type="presParOf" srcId="{81FB9C75-C3E0-4CE0-AAE4-E7C39955E7B2}" destId="{D99F8A85-1F9F-48E2-8A91-54EFBDAAAE4C}" srcOrd="4" destOrd="0" presId="urn:microsoft.com/office/officeart/2005/8/layout/hProcess4"/>
    <dgm:cxn modelId="{0CA545D6-3E65-40C1-A51B-04DA47193C9A}" type="presParOf" srcId="{DAC9C1D3-4085-4214-83F7-431CBC39AC41}" destId="{21FADA5D-4365-4A24-B891-C1CB56FE20C7}" srcOrd="3" destOrd="0" presId="urn:microsoft.com/office/officeart/2005/8/layout/hProcess4"/>
    <dgm:cxn modelId="{6866824D-1980-4607-B59C-D6BAD5E0FAA5}" type="presParOf" srcId="{DAC9C1D3-4085-4214-83F7-431CBC39AC41}" destId="{26B4E0F4-FDA6-41FA-AF36-174AF6C415C5}" srcOrd="4" destOrd="0" presId="urn:microsoft.com/office/officeart/2005/8/layout/hProcess4"/>
    <dgm:cxn modelId="{F70F903E-21F7-406C-AB96-34B1CC3BDD5E}" type="presParOf" srcId="{26B4E0F4-FDA6-41FA-AF36-174AF6C415C5}" destId="{A90007C7-E358-438F-A770-879AE8F4AB5B}" srcOrd="0" destOrd="0" presId="urn:microsoft.com/office/officeart/2005/8/layout/hProcess4"/>
    <dgm:cxn modelId="{9D660F9E-39AF-4413-9229-C7A9322AD0BF}" type="presParOf" srcId="{26B4E0F4-FDA6-41FA-AF36-174AF6C415C5}" destId="{E89F6E66-41C2-446E-A853-15ED1813094D}" srcOrd="1" destOrd="0" presId="urn:microsoft.com/office/officeart/2005/8/layout/hProcess4"/>
    <dgm:cxn modelId="{E5992493-4565-45A6-A3AD-3F068E7F1EB5}" type="presParOf" srcId="{26B4E0F4-FDA6-41FA-AF36-174AF6C415C5}" destId="{AE898F9B-DB39-4776-ADAC-8CDE4886F36E}" srcOrd="2" destOrd="0" presId="urn:microsoft.com/office/officeart/2005/8/layout/hProcess4"/>
    <dgm:cxn modelId="{E3B8BD3A-F7FC-48D8-9949-CD4781C7048A}" type="presParOf" srcId="{26B4E0F4-FDA6-41FA-AF36-174AF6C415C5}" destId="{341888FC-A5A7-46B6-BC2F-08E8AEB0C5F2}" srcOrd="3" destOrd="0" presId="urn:microsoft.com/office/officeart/2005/8/layout/hProcess4"/>
    <dgm:cxn modelId="{D25B4CDA-D7A7-492E-B3B7-7FC2B26ED14D}" type="presParOf" srcId="{26B4E0F4-FDA6-41FA-AF36-174AF6C415C5}" destId="{371AE7F6-8B88-43D7-97B2-4316915FD1DF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E38D-CEFF-4D0E-9233-E13F9110919E}" type="doc">
      <dgm:prSet loTypeId="urn:microsoft.com/office/officeart/2005/8/layout/target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2C36C118-83FF-4492-9A61-8E9632410F19}">
      <dgm:prSet phldrT="[Text]"/>
      <dgm:spPr/>
      <dgm:t>
        <a:bodyPr/>
        <a:lstStyle/>
        <a:p>
          <a:r>
            <a:rPr lang="en-CA" b="1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rPr>
            <a:t>Joint problem solving among science, technology, and society</a:t>
          </a:r>
          <a:r>
            <a:rPr lang="en-CA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CA" b="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CA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CA" b="0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ew way to </a:t>
          </a:r>
          <a:r>
            <a:rPr lang="en-CA" b="1" i="1" dirty="0">
              <a:latin typeface="Arial" panose="020B0604020202020204" pitchFamily="34" charset="0"/>
              <a:cs typeface="Arial" panose="020B0604020202020204" pitchFamily="34" charset="0"/>
            </a:rPr>
            <a:t>do</a:t>
          </a:r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 science (academy and disciplines</a:t>
          </a:r>
          <a:r>
            <a:rPr lang="en-CA" dirty="0" smtClean="0">
              <a:latin typeface="Arial" panose="020B0604020202020204" pitchFamily="34" charset="0"/>
              <a:cs typeface="Arial" panose="020B0604020202020204" pitchFamily="34" charset="0"/>
            </a:rPr>
            <a:t>) -- this time </a:t>
          </a:r>
          <a:r>
            <a:rPr lang="en-CA" b="1" i="1" dirty="0"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 society (practice and practitioners, lay and professionals):</a:t>
          </a:r>
        </a:p>
      </dgm:t>
    </dgm:pt>
    <dgm:pt modelId="{524B179E-BEBE-4315-8C95-0129B87C7DA3}" type="parTrans" cxnId="{0E79CBBD-F8B6-4E59-B5FD-1A035A80AAA1}">
      <dgm:prSet/>
      <dgm:spPr/>
      <dgm:t>
        <a:bodyPr/>
        <a:lstStyle/>
        <a:p>
          <a:endParaRPr lang="en-CA"/>
        </a:p>
      </dgm:t>
    </dgm:pt>
    <dgm:pt modelId="{A246E6BE-8055-45BD-BF53-7BC59C085CA7}" type="sibTrans" cxnId="{0E79CBBD-F8B6-4E59-B5FD-1A035A80AAA1}">
      <dgm:prSet/>
      <dgm:spPr/>
      <dgm:t>
        <a:bodyPr/>
        <a:lstStyle/>
        <a:p>
          <a:endParaRPr lang="en-CA"/>
        </a:p>
      </dgm:t>
    </dgm:pt>
    <dgm:pt modelId="{6C038408-EDC3-4BA4-91EC-6225A9BC83C6}">
      <dgm:prSet phldrT="[Text]" custT="1"/>
      <dgm:spPr/>
      <dgm:t>
        <a:bodyPr/>
        <a:lstStyle/>
        <a:p>
          <a:r>
            <a:rPr lang="en-CA" sz="900" b="1" dirty="0" err="1">
              <a:latin typeface="Arial" panose="020B0604020202020204" pitchFamily="34" charset="0"/>
              <a:cs typeface="Arial" panose="020B0604020202020204" pitchFamily="34" charset="0"/>
            </a:rPr>
            <a:t>Contextuality</a:t>
          </a:r>
          <a:r>
            <a:rPr lang="en-CA" sz="900" dirty="0">
              <a:latin typeface="Arial" panose="020B0604020202020204" pitchFamily="34" charset="0"/>
              <a:cs typeface="Arial" panose="020B0604020202020204" pitchFamily="34" charset="0"/>
            </a:rPr>
            <a:t> Problem is context and locale-specific, thus knowledge is developed in 'the context of application'</a:t>
          </a:r>
        </a:p>
      </dgm:t>
    </dgm:pt>
    <dgm:pt modelId="{572C5947-3099-4990-AD38-E407796E7E99}" type="parTrans" cxnId="{22F0B703-1894-4E8E-ADF4-CE612D53C6D1}">
      <dgm:prSet/>
      <dgm:spPr/>
      <dgm:t>
        <a:bodyPr/>
        <a:lstStyle/>
        <a:p>
          <a:endParaRPr lang="en-CA"/>
        </a:p>
      </dgm:t>
    </dgm:pt>
    <dgm:pt modelId="{8290957D-39CA-4162-8C8B-EAACA50B0869}" type="sibTrans" cxnId="{22F0B703-1894-4E8E-ADF4-CE612D53C6D1}">
      <dgm:prSet/>
      <dgm:spPr/>
      <dgm:t>
        <a:bodyPr/>
        <a:lstStyle/>
        <a:p>
          <a:endParaRPr lang="en-CA"/>
        </a:p>
      </dgm:t>
    </dgm:pt>
    <dgm:pt modelId="{95E31568-E955-46BF-A8E6-08926D3D07DC}">
      <dgm:prSet phldrT="[Text]" custT="1"/>
      <dgm:spPr/>
      <dgm:t>
        <a:bodyPr/>
        <a:lstStyle/>
        <a:p>
          <a:r>
            <a:rPr lang="en-CA" sz="900" b="1" dirty="0">
              <a:latin typeface="Arial" panose="020B0604020202020204" pitchFamily="34" charset="0"/>
              <a:cs typeface="Arial" panose="020B0604020202020204" pitchFamily="34" charset="0"/>
            </a:rPr>
            <a:t>Heterogeneity</a:t>
          </a:r>
          <a:r>
            <a:rPr lang="en-CA" sz="900" dirty="0">
              <a:latin typeface="Arial" panose="020B0604020202020204" pitchFamily="34" charset="0"/>
              <a:cs typeface="Arial" panose="020B0604020202020204" pitchFamily="34" charset="0"/>
            </a:rPr>
            <a:t> Diverse contexts and characters must be </a:t>
          </a:r>
          <a:r>
            <a:rPr lang="en-CA" sz="900" dirty="0" smtClean="0">
              <a:latin typeface="Arial" panose="020B0604020202020204" pitchFamily="34" charset="0"/>
              <a:cs typeface="Arial" panose="020B0604020202020204" pitchFamily="34" charset="0"/>
            </a:rPr>
            <a:t>creatively used to </a:t>
          </a:r>
          <a:r>
            <a:rPr lang="en-CA" sz="900" dirty="0">
              <a:latin typeface="Arial" panose="020B0604020202020204" pitchFamily="34" charset="0"/>
              <a:cs typeface="Arial" panose="020B0604020202020204" pitchFamily="34" charset="0"/>
            </a:rPr>
            <a:t>produce knowledge</a:t>
          </a:r>
        </a:p>
      </dgm:t>
    </dgm:pt>
    <dgm:pt modelId="{BDA66C62-261B-4137-9D17-86CB1895716D}" type="parTrans" cxnId="{49595E6B-7091-4F23-BCC2-74E08BB1B0F6}">
      <dgm:prSet/>
      <dgm:spPr/>
      <dgm:t>
        <a:bodyPr/>
        <a:lstStyle/>
        <a:p>
          <a:endParaRPr lang="en-CA"/>
        </a:p>
      </dgm:t>
    </dgm:pt>
    <dgm:pt modelId="{22312EDB-2704-49F9-BDD7-5DFE0C5A14D4}" type="sibTrans" cxnId="{49595E6B-7091-4F23-BCC2-74E08BB1B0F6}">
      <dgm:prSet/>
      <dgm:spPr/>
      <dgm:t>
        <a:bodyPr/>
        <a:lstStyle/>
        <a:p>
          <a:endParaRPr lang="en-CA"/>
        </a:p>
      </dgm:t>
    </dgm:pt>
    <dgm:pt modelId="{A938FB03-928E-4F4E-A44F-FB2201606F83}">
      <dgm:prSet phldrT="[Text]"/>
      <dgm:spPr/>
      <dgm:t>
        <a:bodyPr/>
        <a:lstStyle/>
        <a:p>
          <a:endParaRPr lang="en-CA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CA" b="1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rPr>
            <a:t>Mode 2 Knowledge Production</a:t>
          </a:r>
          <a:r>
            <a:rPr lang="en-CA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gm:t>
    </dgm:pt>
    <dgm:pt modelId="{B93C9651-3435-4449-ABF1-CEAAFF51ADF2}" type="parTrans" cxnId="{27B9B75A-A219-4B1A-87DF-FDF8A638EA1B}">
      <dgm:prSet/>
      <dgm:spPr/>
      <dgm:t>
        <a:bodyPr/>
        <a:lstStyle/>
        <a:p>
          <a:endParaRPr lang="en-CA"/>
        </a:p>
      </dgm:t>
    </dgm:pt>
    <dgm:pt modelId="{685BB54B-AA30-461B-BA07-6FB37BB63349}" type="sibTrans" cxnId="{27B9B75A-A219-4B1A-87DF-FDF8A638EA1B}">
      <dgm:prSet/>
      <dgm:spPr/>
      <dgm:t>
        <a:bodyPr/>
        <a:lstStyle/>
        <a:p>
          <a:endParaRPr lang="en-CA"/>
        </a:p>
      </dgm:t>
    </dgm:pt>
    <dgm:pt modelId="{E701FA2B-32F1-4549-A17C-418C707EB984}">
      <dgm:prSet phldrT="[Text]" custT="1"/>
      <dgm:spPr/>
      <dgm:t>
        <a:bodyPr/>
        <a:lstStyle/>
        <a:p>
          <a:r>
            <a:rPr lang="en-CA" sz="900" b="1">
              <a:latin typeface="Arial" panose="020B0604020202020204" pitchFamily="34" charset="0"/>
              <a:cs typeface="Arial" panose="020B0604020202020204" pitchFamily="34" charset="0"/>
            </a:rPr>
            <a:t>Socially Robust </a:t>
          </a:r>
          <a:r>
            <a:rPr lang="en-CA" sz="900" b="0"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</a:p>
      </dgm:t>
    </dgm:pt>
    <dgm:pt modelId="{BF2DA034-5AB8-4B5A-A6D9-C2972E34AB93}" type="parTrans" cxnId="{52F136EB-D7E4-4912-BC74-4AC043B08FA3}">
      <dgm:prSet/>
      <dgm:spPr/>
      <dgm:t>
        <a:bodyPr/>
        <a:lstStyle/>
        <a:p>
          <a:endParaRPr lang="en-CA"/>
        </a:p>
      </dgm:t>
    </dgm:pt>
    <dgm:pt modelId="{8A4F2E97-7A52-4284-AF96-EEFF3BE3C907}" type="sibTrans" cxnId="{52F136EB-D7E4-4912-BC74-4AC043B08FA3}">
      <dgm:prSet/>
      <dgm:spPr/>
      <dgm:t>
        <a:bodyPr/>
        <a:lstStyle/>
        <a:p>
          <a:endParaRPr lang="en-CA"/>
        </a:p>
      </dgm:t>
    </dgm:pt>
    <dgm:pt modelId="{FD304923-87F9-41CC-BC04-EE7D2897AF74}">
      <dgm:prSet phldrT="[Text]" custT="1"/>
      <dgm:spPr/>
      <dgm:t>
        <a:bodyPr/>
        <a:lstStyle/>
        <a:p>
          <a:r>
            <a:rPr lang="en-CA" sz="900" b="1">
              <a:latin typeface="Arial" panose="020B0604020202020204" pitchFamily="34" charset="0"/>
              <a:cs typeface="Arial" panose="020B0604020202020204" pitchFamily="34" charset="0"/>
            </a:rPr>
            <a:t>Socially Accountable </a:t>
          </a:r>
          <a:r>
            <a:rPr lang="en-CA" sz="900" b="0">
              <a:latin typeface="Arial" panose="020B0604020202020204" pitchFamily="34" charset="0"/>
              <a:cs typeface="Arial" panose="020B0604020202020204" pitchFamily="34" charset="0"/>
            </a:rPr>
            <a:t>kn</a:t>
          </a:r>
          <a:r>
            <a:rPr lang="en-CA" sz="900">
              <a:latin typeface="Arial" panose="020B0604020202020204" pitchFamily="34" charset="0"/>
              <a:cs typeface="Arial" panose="020B0604020202020204" pitchFamily="34" charset="0"/>
            </a:rPr>
            <a:t>owledge, actors, and outcomes</a:t>
          </a:r>
        </a:p>
      </dgm:t>
    </dgm:pt>
    <dgm:pt modelId="{A283949C-0F86-44F3-BB31-9ECD7A165691}" type="parTrans" cxnId="{B1A8833E-14CE-4D37-A1A6-70C1DFED9416}">
      <dgm:prSet/>
      <dgm:spPr/>
      <dgm:t>
        <a:bodyPr/>
        <a:lstStyle/>
        <a:p>
          <a:endParaRPr lang="en-CA"/>
        </a:p>
      </dgm:t>
    </dgm:pt>
    <dgm:pt modelId="{AF698373-BE66-4F43-AA09-4A789261B214}" type="sibTrans" cxnId="{B1A8833E-14CE-4D37-A1A6-70C1DFED9416}">
      <dgm:prSet/>
      <dgm:spPr/>
      <dgm:t>
        <a:bodyPr/>
        <a:lstStyle/>
        <a:p>
          <a:endParaRPr lang="en-CA"/>
        </a:p>
      </dgm:t>
    </dgm:pt>
    <dgm:pt modelId="{2F7D4E97-2D07-4045-B2FF-7366AE89443A}">
      <dgm:prSet phldrT="[Text]"/>
      <dgm:spPr/>
      <dgm:t>
        <a:bodyPr/>
        <a:lstStyle/>
        <a:p>
          <a:r>
            <a:rPr lang="en-CA" b="1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rPr>
            <a:t>Postnormal Science</a:t>
          </a:r>
          <a:r>
            <a:rPr lang="en-CA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CA" dirty="0" smtClean="0">
              <a:latin typeface="Arial" panose="020B0604020202020204" pitchFamily="34" charset="0"/>
              <a:cs typeface="Arial" panose="020B0604020202020204" pitchFamily="34" charset="0"/>
            </a:rPr>
            <a:t>beyond the </a:t>
          </a:r>
          <a:r>
            <a:rPr lang="en-CA" i="1" dirty="0">
              <a:latin typeface="Arial" panose="020B0604020202020204" pitchFamily="34" charset="0"/>
              <a:cs typeface="Arial" panose="020B0604020202020204" pitchFamily="34" charset="0"/>
            </a:rPr>
            <a:t>normal</a:t>
          </a:r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 scientific method:</a:t>
          </a:r>
        </a:p>
      </dgm:t>
    </dgm:pt>
    <dgm:pt modelId="{1A52629E-D428-4BE2-810E-8B2FCA798DE6}" type="parTrans" cxnId="{968AF304-27D2-4A6E-A223-21839B54873D}">
      <dgm:prSet/>
      <dgm:spPr/>
      <dgm:t>
        <a:bodyPr/>
        <a:lstStyle/>
        <a:p>
          <a:endParaRPr lang="en-CA"/>
        </a:p>
      </dgm:t>
    </dgm:pt>
    <dgm:pt modelId="{948C399D-0942-4482-8C01-C43D1958357C}" type="sibTrans" cxnId="{968AF304-27D2-4A6E-A223-21839B54873D}">
      <dgm:prSet/>
      <dgm:spPr/>
      <dgm:t>
        <a:bodyPr/>
        <a:lstStyle/>
        <a:p>
          <a:endParaRPr lang="en-CA"/>
        </a:p>
      </dgm:t>
    </dgm:pt>
    <dgm:pt modelId="{85F36B96-5724-4F52-950D-6F7B36CC5689}">
      <dgm:prSet phldrT="[Text]" custT="1"/>
      <dgm:spPr/>
      <dgm:t>
        <a:bodyPr/>
        <a:lstStyle/>
        <a:p>
          <a:r>
            <a:rPr lang="en-CA" sz="1000">
              <a:latin typeface="Arial" panose="020B0604020202020204" pitchFamily="34" charset="0"/>
              <a:cs typeface="Arial" panose="020B0604020202020204" pitchFamily="34" charset="0"/>
            </a:rPr>
            <a:t>New social-oriented role for science requires science to assume a different role in public policy:</a:t>
          </a:r>
        </a:p>
      </dgm:t>
    </dgm:pt>
    <dgm:pt modelId="{3D3788B1-A484-4499-9D63-C5B797274BAF}" type="parTrans" cxnId="{0ECCBD00-DE44-4870-B6FB-9A67136F713E}">
      <dgm:prSet/>
      <dgm:spPr/>
      <dgm:t>
        <a:bodyPr/>
        <a:lstStyle/>
        <a:p>
          <a:endParaRPr lang="en-CA"/>
        </a:p>
      </dgm:t>
    </dgm:pt>
    <dgm:pt modelId="{D76D3D10-DF59-4BBD-98DF-8779F2EFA316}" type="sibTrans" cxnId="{0ECCBD00-DE44-4870-B6FB-9A67136F713E}">
      <dgm:prSet/>
      <dgm:spPr/>
      <dgm:t>
        <a:bodyPr/>
        <a:lstStyle/>
        <a:p>
          <a:endParaRPr lang="en-CA"/>
        </a:p>
      </dgm:t>
    </dgm:pt>
    <dgm:pt modelId="{3B9F81F6-EF88-41DD-8D94-F8C8F35C0657}">
      <dgm:prSet phldrT="[Text]" custT="1"/>
      <dgm:spPr/>
      <dgm:t>
        <a:bodyPr/>
        <a:lstStyle/>
        <a:p>
          <a:pPr algn="l"/>
          <a:r>
            <a:rPr lang="en-CA" sz="900">
              <a:latin typeface="Arial" panose="020B0604020202020204" pitchFamily="34" charset="0"/>
              <a:cs typeface="Arial" panose="020B0604020202020204" pitchFamily="34" charset="0"/>
            </a:rPr>
            <a:t>- deal with uncertainty</a:t>
          </a:r>
        </a:p>
        <a:p>
          <a:pPr algn="l"/>
          <a:r>
            <a:rPr lang="en-CA" sz="900">
              <a:latin typeface="Arial" panose="020B0604020202020204" pitchFamily="34" charset="0"/>
              <a:cs typeface="Arial" panose="020B0604020202020204" pitchFamily="34" charset="0"/>
            </a:rPr>
            <a:t>- acknowledge high risk, high stakes, and urgency</a:t>
          </a:r>
        </a:p>
        <a:p>
          <a:pPr algn="l"/>
          <a:r>
            <a:rPr lang="en-CA" sz="900">
              <a:latin typeface="Arial" panose="020B0604020202020204" pitchFamily="34" charset="0"/>
              <a:cs typeface="Arial" panose="020B0604020202020204" pitchFamily="34" charset="0"/>
            </a:rPr>
            <a:t>- deal with complexity</a:t>
          </a:r>
        </a:p>
        <a:p>
          <a:pPr algn="l"/>
          <a:r>
            <a:rPr lang="en-CA" sz="900">
              <a:latin typeface="Arial" panose="020B0604020202020204" pitchFamily="34" charset="0"/>
              <a:cs typeface="Arial" panose="020B0604020202020204" pitchFamily="34" charset="0"/>
            </a:rPr>
            <a:t>- value the plurality of legitimate perspectives and their value loadings</a:t>
          </a:r>
        </a:p>
        <a:p>
          <a:pPr algn="l"/>
          <a:r>
            <a:rPr lang="en-CA" sz="900">
              <a:latin typeface="Arial" panose="020B0604020202020204" pitchFamily="34" charset="0"/>
              <a:cs typeface="Arial" panose="020B0604020202020204" pitchFamily="34" charset="0"/>
            </a:rPr>
            <a:t>- juggle and respect multiple stakeholders' interests, positions, and perspectives</a:t>
          </a:r>
        </a:p>
      </dgm:t>
    </dgm:pt>
    <dgm:pt modelId="{1F6C8CA3-B94F-4701-9DF6-51D980387DF1}" type="parTrans" cxnId="{76C73F7F-7109-485C-8709-2A42CC855814}">
      <dgm:prSet/>
      <dgm:spPr/>
      <dgm:t>
        <a:bodyPr/>
        <a:lstStyle/>
        <a:p>
          <a:endParaRPr lang="en-CA"/>
        </a:p>
      </dgm:t>
    </dgm:pt>
    <dgm:pt modelId="{4C9FB347-0240-4BFA-A8E8-7E95BDB5FA4C}" type="sibTrans" cxnId="{76C73F7F-7109-485C-8709-2A42CC855814}">
      <dgm:prSet/>
      <dgm:spPr/>
      <dgm:t>
        <a:bodyPr/>
        <a:lstStyle/>
        <a:p>
          <a:endParaRPr lang="en-CA"/>
        </a:p>
      </dgm:t>
    </dgm:pt>
    <dgm:pt modelId="{DB4A5111-3D8F-4338-B595-DF658BD53BB4}">
      <dgm:prSet custT="1"/>
      <dgm:spPr/>
      <dgm:t>
        <a:bodyPr/>
        <a:lstStyle/>
        <a:p>
          <a:r>
            <a:rPr lang="en-CA" sz="900" b="1">
              <a:latin typeface="Arial" panose="020B0604020202020204" pitchFamily="34" charset="0"/>
              <a:cs typeface="Arial" panose="020B0604020202020204" pitchFamily="34" charset="0"/>
            </a:rPr>
            <a:t>Social Responsibility</a:t>
          </a:r>
        </a:p>
      </dgm:t>
    </dgm:pt>
    <dgm:pt modelId="{D93C45D9-8C58-498E-AD53-E5F7637ECFAE}" type="parTrans" cxnId="{3A009BDF-904F-4E59-A6D2-DEDF0B7CA5AD}">
      <dgm:prSet/>
      <dgm:spPr/>
      <dgm:t>
        <a:bodyPr/>
        <a:lstStyle/>
        <a:p>
          <a:endParaRPr lang="en-CA"/>
        </a:p>
      </dgm:t>
    </dgm:pt>
    <dgm:pt modelId="{C8AA62DE-2B4C-44A4-9CA2-184ED34EC471}" type="sibTrans" cxnId="{3A009BDF-904F-4E59-A6D2-DEDF0B7CA5AD}">
      <dgm:prSet/>
      <dgm:spPr/>
      <dgm:t>
        <a:bodyPr/>
        <a:lstStyle/>
        <a:p>
          <a:endParaRPr lang="en-CA"/>
        </a:p>
      </dgm:t>
    </dgm:pt>
    <dgm:pt modelId="{8B646313-C6EC-4BC9-882E-0A696C440179}">
      <dgm:prSet custT="1"/>
      <dgm:spPr/>
      <dgm:t>
        <a:bodyPr/>
        <a:lstStyle/>
        <a:p>
          <a:r>
            <a:rPr lang="en-CA" sz="900" b="1">
              <a:latin typeface="Arial" panose="020B0604020202020204" pitchFamily="34" charset="0"/>
              <a:cs typeface="Arial" panose="020B0604020202020204" pitchFamily="34" charset="0"/>
            </a:rPr>
            <a:t>Reflexive, </a:t>
          </a:r>
          <a:r>
            <a:rPr lang="en-CA" sz="900" b="0">
              <a:latin typeface="Arial" panose="020B0604020202020204" pitchFamily="34" charset="0"/>
              <a:cs typeface="Arial" panose="020B0604020202020204" pitchFamily="34" charset="0"/>
            </a:rPr>
            <a:t>immersed actors</a:t>
          </a:r>
        </a:p>
      </dgm:t>
    </dgm:pt>
    <dgm:pt modelId="{2DBA3541-8F29-474D-B9B3-EB5E684FD7A0}" type="parTrans" cxnId="{D5AF9E89-D1EC-432C-BC41-876212F9F6F2}">
      <dgm:prSet/>
      <dgm:spPr/>
      <dgm:t>
        <a:bodyPr/>
        <a:lstStyle/>
        <a:p>
          <a:endParaRPr lang="en-CA"/>
        </a:p>
      </dgm:t>
    </dgm:pt>
    <dgm:pt modelId="{947F11A2-8D8D-40F6-AC38-A88262B2BF00}" type="sibTrans" cxnId="{D5AF9E89-D1EC-432C-BC41-876212F9F6F2}">
      <dgm:prSet/>
      <dgm:spPr/>
      <dgm:t>
        <a:bodyPr/>
        <a:lstStyle/>
        <a:p>
          <a:endParaRPr lang="en-CA"/>
        </a:p>
      </dgm:t>
    </dgm:pt>
    <dgm:pt modelId="{B4A7C4A0-F2CE-445B-AB13-A309F2B52B2C}" type="pres">
      <dgm:prSet presAssocID="{486FE38D-CEFF-4D0E-9233-E13F9110919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122A2F43-ECEC-47D9-8A89-579595325DED}" type="pres">
      <dgm:prSet presAssocID="{486FE38D-CEFF-4D0E-9233-E13F9110919E}" presName="outerBox" presStyleCnt="0"/>
      <dgm:spPr/>
      <dgm:t>
        <a:bodyPr/>
        <a:lstStyle/>
        <a:p>
          <a:endParaRPr lang="en-CA"/>
        </a:p>
      </dgm:t>
    </dgm:pt>
    <dgm:pt modelId="{E47D0C01-D136-4DB5-9CC6-501BB4E22752}" type="pres">
      <dgm:prSet presAssocID="{486FE38D-CEFF-4D0E-9233-E13F9110919E}" presName="outerBoxParent" presStyleLbl="node1" presStyleIdx="0" presStyleCnt="3" custLinFactNeighborX="3390"/>
      <dgm:spPr/>
      <dgm:t>
        <a:bodyPr/>
        <a:lstStyle/>
        <a:p>
          <a:endParaRPr lang="en-CA"/>
        </a:p>
      </dgm:t>
    </dgm:pt>
    <dgm:pt modelId="{65EBFAAC-5E8F-436D-954B-7C99B4092AB3}" type="pres">
      <dgm:prSet presAssocID="{486FE38D-CEFF-4D0E-9233-E13F9110919E}" presName="outerBoxChildren" presStyleCnt="0"/>
      <dgm:spPr/>
      <dgm:t>
        <a:bodyPr/>
        <a:lstStyle/>
        <a:p>
          <a:endParaRPr lang="en-CA"/>
        </a:p>
      </dgm:t>
    </dgm:pt>
    <dgm:pt modelId="{48FD9775-FD2A-4C85-9092-28262A146930}" type="pres">
      <dgm:prSet presAssocID="{6C038408-EDC3-4BA4-91EC-6225A9BC83C6}" presName="oChild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B2AA30-25EE-4A5C-98CA-9105AA11C3B7}" type="pres">
      <dgm:prSet presAssocID="{8290957D-39CA-4162-8C8B-EAACA50B0869}" presName="outerSibTrans" presStyleCnt="0"/>
      <dgm:spPr/>
      <dgm:t>
        <a:bodyPr/>
        <a:lstStyle/>
        <a:p>
          <a:endParaRPr lang="en-CA"/>
        </a:p>
      </dgm:t>
    </dgm:pt>
    <dgm:pt modelId="{394880FD-3901-46AC-A100-3F2838E14496}" type="pres">
      <dgm:prSet presAssocID="{95E31568-E955-46BF-A8E6-08926D3D07DC}" presName="oChild" presStyleLbl="fgAcc1" presStyleIdx="1" presStyleCnt="8" custScaleX="10300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ACF5213-3647-4AA9-8E6F-59EEB95D6BCD}" type="pres">
      <dgm:prSet presAssocID="{22312EDB-2704-49F9-BDD7-5DFE0C5A14D4}" presName="outerSibTrans" presStyleCnt="0"/>
      <dgm:spPr/>
      <dgm:t>
        <a:bodyPr/>
        <a:lstStyle/>
        <a:p>
          <a:endParaRPr lang="en-CA"/>
        </a:p>
      </dgm:t>
    </dgm:pt>
    <dgm:pt modelId="{31F5CDF6-BC66-4282-A46E-BA93D9200E79}" type="pres">
      <dgm:prSet presAssocID="{DB4A5111-3D8F-4338-B595-DF658BD53BB4}" presName="oChild" presStyleLbl="fgAcc1" presStyleIdx="2" presStyleCnt="8" custScaleX="10528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1F4A115-EB53-4267-9993-9979130C7116}" type="pres">
      <dgm:prSet presAssocID="{486FE38D-CEFF-4D0E-9233-E13F9110919E}" presName="middleBox" presStyleCnt="0"/>
      <dgm:spPr/>
      <dgm:t>
        <a:bodyPr/>
        <a:lstStyle/>
        <a:p>
          <a:endParaRPr lang="en-CA"/>
        </a:p>
      </dgm:t>
    </dgm:pt>
    <dgm:pt modelId="{E548BFC3-484C-493D-A301-376621ADA00F}" type="pres">
      <dgm:prSet presAssocID="{486FE38D-CEFF-4D0E-9233-E13F9110919E}" presName="middleBoxParent" presStyleLbl="node1" presStyleIdx="1" presStyleCnt="3"/>
      <dgm:spPr/>
      <dgm:t>
        <a:bodyPr/>
        <a:lstStyle/>
        <a:p>
          <a:endParaRPr lang="en-CA"/>
        </a:p>
      </dgm:t>
    </dgm:pt>
    <dgm:pt modelId="{7D66B1F7-1F2D-4FA1-9DA2-07499C87805F}" type="pres">
      <dgm:prSet presAssocID="{486FE38D-CEFF-4D0E-9233-E13F9110919E}" presName="middleBoxChildren" presStyleCnt="0"/>
      <dgm:spPr/>
      <dgm:t>
        <a:bodyPr/>
        <a:lstStyle/>
        <a:p>
          <a:endParaRPr lang="en-CA"/>
        </a:p>
      </dgm:t>
    </dgm:pt>
    <dgm:pt modelId="{F333F9FE-46A6-4FD4-871A-7BC808351E3D}" type="pres">
      <dgm:prSet presAssocID="{E701FA2B-32F1-4549-A17C-418C707EB984}" presName="mChild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CBFD930-4671-4DB1-A48A-CAA92CE7FD41}" type="pres">
      <dgm:prSet presAssocID="{8A4F2E97-7A52-4284-AF96-EEFF3BE3C907}" presName="middleSibTrans" presStyleCnt="0"/>
      <dgm:spPr/>
      <dgm:t>
        <a:bodyPr/>
        <a:lstStyle/>
        <a:p>
          <a:endParaRPr lang="en-CA"/>
        </a:p>
      </dgm:t>
    </dgm:pt>
    <dgm:pt modelId="{8580C581-48A8-43D0-AF8E-D31682472344}" type="pres">
      <dgm:prSet presAssocID="{FD304923-87F9-41CC-BC04-EE7D2897AF74}" presName="mChild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0241AA6-105B-410F-AE7E-9B6FC5E6EE81}" type="pres">
      <dgm:prSet presAssocID="{AF698373-BE66-4F43-AA09-4A789261B214}" presName="middleSibTrans" presStyleCnt="0"/>
      <dgm:spPr/>
      <dgm:t>
        <a:bodyPr/>
        <a:lstStyle/>
        <a:p>
          <a:endParaRPr lang="en-CA"/>
        </a:p>
      </dgm:t>
    </dgm:pt>
    <dgm:pt modelId="{231FD140-3E81-4F63-A283-4528B54B6949}" type="pres">
      <dgm:prSet presAssocID="{8B646313-C6EC-4BC9-882E-0A696C440179}" presName="mChild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FE2A2FE-E179-457E-B2BC-353C6212D831}" type="pres">
      <dgm:prSet presAssocID="{486FE38D-CEFF-4D0E-9233-E13F9110919E}" presName="centerBox" presStyleCnt="0"/>
      <dgm:spPr/>
      <dgm:t>
        <a:bodyPr/>
        <a:lstStyle/>
        <a:p>
          <a:endParaRPr lang="en-CA"/>
        </a:p>
      </dgm:t>
    </dgm:pt>
    <dgm:pt modelId="{5FE79969-FEE6-4386-8C5D-240FAA82F8A7}" type="pres">
      <dgm:prSet presAssocID="{486FE38D-CEFF-4D0E-9233-E13F9110919E}" presName="centerBoxParent" presStyleLbl="node1" presStyleIdx="2" presStyleCnt="3"/>
      <dgm:spPr/>
      <dgm:t>
        <a:bodyPr/>
        <a:lstStyle/>
        <a:p>
          <a:endParaRPr lang="en-CA"/>
        </a:p>
      </dgm:t>
    </dgm:pt>
    <dgm:pt modelId="{FF109CBF-EF9E-48ED-9696-12EC5D6B994D}" type="pres">
      <dgm:prSet presAssocID="{486FE38D-CEFF-4D0E-9233-E13F9110919E}" presName="centerBoxChildren" presStyleCnt="0"/>
      <dgm:spPr/>
      <dgm:t>
        <a:bodyPr/>
        <a:lstStyle/>
        <a:p>
          <a:endParaRPr lang="en-CA"/>
        </a:p>
      </dgm:t>
    </dgm:pt>
    <dgm:pt modelId="{6DA811EE-3CEE-46A7-A1F7-212AFAB130EF}" type="pres">
      <dgm:prSet presAssocID="{85F36B96-5724-4F52-950D-6F7B36CC5689}" presName="cChild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B384046-300D-4B3D-8F1A-D9A8F754607D}" type="pres">
      <dgm:prSet presAssocID="{D76D3D10-DF59-4BBD-98DF-8779F2EFA316}" presName="centerSibTrans" presStyleCnt="0"/>
      <dgm:spPr/>
      <dgm:t>
        <a:bodyPr/>
        <a:lstStyle/>
        <a:p>
          <a:endParaRPr lang="en-CA"/>
        </a:p>
      </dgm:t>
    </dgm:pt>
    <dgm:pt modelId="{85925109-9F21-43B0-856B-D102641C2942}" type="pres">
      <dgm:prSet presAssocID="{3B9F81F6-EF88-41DD-8D94-F8C8F35C0657}" presName="cChild" presStyleLbl="fgAcc1" presStyleIdx="7" presStyleCnt="8" custScaleY="156275" custLinFactNeighborX="-23173" custLinFactNeighborY="-912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92046AA-230A-4759-9295-53D2AE54449C}" type="presOf" srcId="{2C36C118-83FF-4492-9A61-8E9632410F19}" destId="{E47D0C01-D136-4DB5-9CC6-501BB4E22752}" srcOrd="0" destOrd="0" presId="urn:microsoft.com/office/officeart/2005/8/layout/target2"/>
    <dgm:cxn modelId="{0A79A3D6-EA97-42A2-ACB3-656F09422932}" type="presOf" srcId="{486FE38D-CEFF-4D0E-9233-E13F9110919E}" destId="{B4A7C4A0-F2CE-445B-AB13-A309F2B52B2C}" srcOrd="0" destOrd="0" presId="urn:microsoft.com/office/officeart/2005/8/layout/target2"/>
    <dgm:cxn modelId="{CEF37777-7723-4D7D-BA98-A7D3F6882851}" type="presOf" srcId="{E701FA2B-32F1-4549-A17C-418C707EB984}" destId="{F333F9FE-46A6-4FD4-871A-7BC808351E3D}" srcOrd="0" destOrd="0" presId="urn:microsoft.com/office/officeart/2005/8/layout/target2"/>
    <dgm:cxn modelId="{6F0C24E8-7915-428D-ACE2-F2F4CAE0B4EB}" type="presOf" srcId="{A938FB03-928E-4F4E-A44F-FB2201606F83}" destId="{E548BFC3-484C-493D-A301-376621ADA00F}" srcOrd="0" destOrd="0" presId="urn:microsoft.com/office/officeart/2005/8/layout/target2"/>
    <dgm:cxn modelId="{49595E6B-7091-4F23-BCC2-74E08BB1B0F6}" srcId="{2C36C118-83FF-4492-9A61-8E9632410F19}" destId="{95E31568-E955-46BF-A8E6-08926D3D07DC}" srcOrd="1" destOrd="0" parTransId="{BDA66C62-261B-4137-9D17-86CB1895716D}" sibTransId="{22312EDB-2704-49F9-BDD7-5DFE0C5A14D4}"/>
    <dgm:cxn modelId="{0ECCBD00-DE44-4870-B6FB-9A67136F713E}" srcId="{2F7D4E97-2D07-4045-B2FF-7366AE89443A}" destId="{85F36B96-5724-4F52-950D-6F7B36CC5689}" srcOrd="0" destOrd="0" parTransId="{3D3788B1-A484-4499-9D63-C5B797274BAF}" sibTransId="{D76D3D10-DF59-4BBD-98DF-8779F2EFA316}"/>
    <dgm:cxn modelId="{2C42F79A-2F68-4781-B33C-C2437A15D038}" type="presOf" srcId="{DB4A5111-3D8F-4338-B595-DF658BD53BB4}" destId="{31F5CDF6-BC66-4282-A46E-BA93D9200E79}" srcOrd="0" destOrd="0" presId="urn:microsoft.com/office/officeart/2005/8/layout/target2"/>
    <dgm:cxn modelId="{993997BC-6B33-45A0-8EFF-8521B62D098B}" type="presOf" srcId="{3B9F81F6-EF88-41DD-8D94-F8C8F35C0657}" destId="{85925109-9F21-43B0-856B-D102641C2942}" srcOrd="0" destOrd="0" presId="urn:microsoft.com/office/officeart/2005/8/layout/target2"/>
    <dgm:cxn modelId="{27B9B75A-A219-4B1A-87DF-FDF8A638EA1B}" srcId="{486FE38D-CEFF-4D0E-9233-E13F9110919E}" destId="{A938FB03-928E-4F4E-A44F-FB2201606F83}" srcOrd="1" destOrd="0" parTransId="{B93C9651-3435-4449-ABF1-CEAAFF51ADF2}" sibTransId="{685BB54B-AA30-461B-BA07-6FB37BB63349}"/>
    <dgm:cxn modelId="{B1A8833E-14CE-4D37-A1A6-70C1DFED9416}" srcId="{A938FB03-928E-4F4E-A44F-FB2201606F83}" destId="{FD304923-87F9-41CC-BC04-EE7D2897AF74}" srcOrd="1" destOrd="0" parTransId="{A283949C-0F86-44F3-BB31-9ECD7A165691}" sibTransId="{AF698373-BE66-4F43-AA09-4A789261B214}"/>
    <dgm:cxn modelId="{22F0B703-1894-4E8E-ADF4-CE612D53C6D1}" srcId="{2C36C118-83FF-4492-9A61-8E9632410F19}" destId="{6C038408-EDC3-4BA4-91EC-6225A9BC83C6}" srcOrd="0" destOrd="0" parTransId="{572C5947-3099-4990-AD38-E407796E7E99}" sibTransId="{8290957D-39CA-4162-8C8B-EAACA50B0869}"/>
    <dgm:cxn modelId="{7C0F7F3A-C41E-4355-8431-E116F769FDCE}" type="presOf" srcId="{85F36B96-5724-4F52-950D-6F7B36CC5689}" destId="{6DA811EE-3CEE-46A7-A1F7-212AFAB130EF}" srcOrd="0" destOrd="0" presId="urn:microsoft.com/office/officeart/2005/8/layout/target2"/>
    <dgm:cxn modelId="{5FD3F5A4-F141-4DC1-AE32-3C6DD9A004F3}" type="presOf" srcId="{6C038408-EDC3-4BA4-91EC-6225A9BC83C6}" destId="{48FD9775-FD2A-4C85-9092-28262A146930}" srcOrd="0" destOrd="0" presId="urn:microsoft.com/office/officeart/2005/8/layout/target2"/>
    <dgm:cxn modelId="{3781B8B9-4E8B-4836-9C25-9F43FC36042A}" type="presOf" srcId="{FD304923-87F9-41CC-BC04-EE7D2897AF74}" destId="{8580C581-48A8-43D0-AF8E-D31682472344}" srcOrd="0" destOrd="0" presId="urn:microsoft.com/office/officeart/2005/8/layout/target2"/>
    <dgm:cxn modelId="{968AF304-27D2-4A6E-A223-21839B54873D}" srcId="{486FE38D-CEFF-4D0E-9233-E13F9110919E}" destId="{2F7D4E97-2D07-4045-B2FF-7366AE89443A}" srcOrd="2" destOrd="0" parTransId="{1A52629E-D428-4BE2-810E-8B2FCA798DE6}" sibTransId="{948C399D-0942-4482-8C01-C43D1958357C}"/>
    <dgm:cxn modelId="{54393F39-0507-4F75-8799-09E5AA8B3B34}" type="presOf" srcId="{8B646313-C6EC-4BC9-882E-0A696C440179}" destId="{231FD140-3E81-4F63-A283-4528B54B6949}" srcOrd="0" destOrd="0" presId="urn:microsoft.com/office/officeart/2005/8/layout/target2"/>
    <dgm:cxn modelId="{6D7E0518-FB06-4388-9C41-795013C9991D}" type="presOf" srcId="{95E31568-E955-46BF-A8E6-08926D3D07DC}" destId="{394880FD-3901-46AC-A100-3F2838E14496}" srcOrd="0" destOrd="0" presId="urn:microsoft.com/office/officeart/2005/8/layout/target2"/>
    <dgm:cxn modelId="{0E79CBBD-F8B6-4E59-B5FD-1A035A80AAA1}" srcId="{486FE38D-CEFF-4D0E-9233-E13F9110919E}" destId="{2C36C118-83FF-4492-9A61-8E9632410F19}" srcOrd="0" destOrd="0" parTransId="{524B179E-BEBE-4315-8C95-0129B87C7DA3}" sibTransId="{A246E6BE-8055-45BD-BF53-7BC59C085CA7}"/>
    <dgm:cxn modelId="{52F136EB-D7E4-4912-BC74-4AC043B08FA3}" srcId="{A938FB03-928E-4F4E-A44F-FB2201606F83}" destId="{E701FA2B-32F1-4549-A17C-418C707EB984}" srcOrd="0" destOrd="0" parTransId="{BF2DA034-5AB8-4B5A-A6D9-C2972E34AB93}" sibTransId="{8A4F2E97-7A52-4284-AF96-EEFF3BE3C907}"/>
    <dgm:cxn modelId="{D5AF9E89-D1EC-432C-BC41-876212F9F6F2}" srcId="{A938FB03-928E-4F4E-A44F-FB2201606F83}" destId="{8B646313-C6EC-4BC9-882E-0A696C440179}" srcOrd="2" destOrd="0" parTransId="{2DBA3541-8F29-474D-B9B3-EB5E684FD7A0}" sibTransId="{947F11A2-8D8D-40F6-AC38-A88262B2BF00}"/>
    <dgm:cxn modelId="{3A009BDF-904F-4E59-A6D2-DEDF0B7CA5AD}" srcId="{2C36C118-83FF-4492-9A61-8E9632410F19}" destId="{DB4A5111-3D8F-4338-B595-DF658BD53BB4}" srcOrd="2" destOrd="0" parTransId="{D93C45D9-8C58-498E-AD53-E5F7637ECFAE}" sibTransId="{C8AA62DE-2B4C-44A4-9CA2-184ED34EC471}"/>
    <dgm:cxn modelId="{76C73F7F-7109-485C-8709-2A42CC855814}" srcId="{2F7D4E97-2D07-4045-B2FF-7366AE89443A}" destId="{3B9F81F6-EF88-41DD-8D94-F8C8F35C0657}" srcOrd="1" destOrd="0" parTransId="{1F6C8CA3-B94F-4701-9DF6-51D980387DF1}" sibTransId="{4C9FB347-0240-4BFA-A8E8-7E95BDB5FA4C}"/>
    <dgm:cxn modelId="{0451F903-3AA4-4B7B-BA46-C9DE01BE75DD}" type="presOf" srcId="{2F7D4E97-2D07-4045-B2FF-7366AE89443A}" destId="{5FE79969-FEE6-4386-8C5D-240FAA82F8A7}" srcOrd="0" destOrd="0" presId="urn:microsoft.com/office/officeart/2005/8/layout/target2"/>
    <dgm:cxn modelId="{0F82C4C8-A0F1-4862-AA10-36D1BB7B2330}" type="presParOf" srcId="{B4A7C4A0-F2CE-445B-AB13-A309F2B52B2C}" destId="{122A2F43-ECEC-47D9-8A89-579595325DED}" srcOrd="0" destOrd="0" presId="urn:microsoft.com/office/officeart/2005/8/layout/target2"/>
    <dgm:cxn modelId="{30D401F9-97BF-454A-A878-6792EEEB646B}" type="presParOf" srcId="{122A2F43-ECEC-47D9-8A89-579595325DED}" destId="{E47D0C01-D136-4DB5-9CC6-501BB4E22752}" srcOrd="0" destOrd="0" presId="urn:microsoft.com/office/officeart/2005/8/layout/target2"/>
    <dgm:cxn modelId="{1269FCFC-87AC-4FD0-BB92-0705C3E2EBD9}" type="presParOf" srcId="{122A2F43-ECEC-47D9-8A89-579595325DED}" destId="{65EBFAAC-5E8F-436D-954B-7C99B4092AB3}" srcOrd="1" destOrd="0" presId="urn:microsoft.com/office/officeart/2005/8/layout/target2"/>
    <dgm:cxn modelId="{C9A7CE5C-93E1-4EDB-B87E-135CF6DACE81}" type="presParOf" srcId="{65EBFAAC-5E8F-436D-954B-7C99B4092AB3}" destId="{48FD9775-FD2A-4C85-9092-28262A146930}" srcOrd="0" destOrd="0" presId="urn:microsoft.com/office/officeart/2005/8/layout/target2"/>
    <dgm:cxn modelId="{A5B5C60F-8747-4B51-9AC4-7349A81697DD}" type="presParOf" srcId="{65EBFAAC-5E8F-436D-954B-7C99B4092AB3}" destId="{81B2AA30-25EE-4A5C-98CA-9105AA11C3B7}" srcOrd="1" destOrd="0" presId="urn:microsoft.com/office/officeart/2005/8/layout/target2"/>
    <dgm:cxn modelId="{19049053-D48C-4E64-A5D3-4953155A5658}" type="presParOf" srcId="{65EBFAAC-5E8F-436D-954B-7C99B4092AB3}" destId="{394880FD-3901-46AC-A100-3F2838E14496}" srcOrd="2" destOrd="0" presId="urn:microsoft.com/office/officeart/2005/8/layout/target2"/>
    <dgm:cxn modelId="{708C0396-8094-48D9-B47B-16131F52499A}" type="presParOf" srcId="{65EBFAAC-5E8F-436D-954B-7C99B4092AB3}" destId="{2ACF5213-3647-4AA9-8E6F-59EEB95D6BCD}" srcOrd="3" destOrd="0" presId="urn:microsoft.com/office/officeart/2005/8/layout/target2"/>
    <dgm:cxn modelId="{697F466C-1A03-4CEE-B0C6-BD9E7FED19E9}" type="presParOf" srcId="{65EBFAAC-5E8F-436D-954B-7C99B4092AB3}" destId="{31F5CDF6-BC66-4282-A46E-BA93D9200E79}" srcOrd="4" destOrd="0" presId="urn:microsoft.com/office/officeart/2005/8/layout/target2"/>
    <dgm:cxn modelId="{2EAB5229-7DFB-4FC0-97BE-BB8D3A169538}" type="presParOf" srcId="{B4A7C4A0-F2CE-445B-AB13-A309F2B52B2C}" destId="{01F4A115-EB53-4267-9993-9979130C7116}" srcOrd="1" destOrd="0" presId="urn:microsoft.com/office/officeart/2005/8/layout/target2"/>
    <dgm:cxn modelId="{7D5200BC-EB50-4DA0-9534-1515C4C0962A}" type="presParOf" srcId="{01F4A115-EB53-4267-9993-9979130C7116}" destId="{E548BFC3-484C-493D-A301-376621ADA00F}" srcOrd="0" destOrd="0" presId="urn:microsoft.com/office/officeart/2005/8/layout/target2"/>
    <dgm:cxn modelId="{13970C8D-0EE0-45CA-A6DA-6FECE2D9A06E}" type="presParOf" srcId="{01F4A115-EB53-4267-9993-9979130C7116}" destId="{7D66B1F7-1F2D-4FA1-9DA2-07499C87805F}" srcOrd="1" destOrd="0" presId="urn:microsoft.com/office/officeart/2005/8/layout/target2"/>
    <dgm:cxn modelId="{6114899D-269A-45C9-985F-88984C5D6ACC}" type="presParOf" srcId="{7D66B1F7-1F2D-4FA1-9DA2-07499C87805F}" destId="{F333F9FE-46A6-4FD4-871A-7BC808351E3D}" srcOrd="0" destOrd="0" presId="urn:microsoft.com/office/officeart/2005/8/layout/target2"/>
    <dgm:cxn modelId="{02F99357-873C-4684-B54D-CC4ED47456B4}" type="presParOf" srcId="{7D66B1F7-1F2D-4FA1-9DA2-07499C87805F}" destId="{3CBFD930-4671-4DB1-A48A-CAA92CE7FD41}" srcOrd="1" destOrd="0" presId="urn:microsoft.com/office/officeart/2005/8/layout/target2"/>
    <dgm:cxn modelId="{BDF57A26-CB12-4A96-AF9A-1D634E23ED31}" type="presParOf" srcId="{7D66B1F7-1F2D-4FA1-9DA2-07499C87805F}" destId="{8580C581-48A8-43D0-AF8E-D31682472344}" srcOrd="2" destOrd="0" presId="urn:microsoft.com/office/officeart/2005/8/layout/target2"/>
    <dgm:cxn modelId="{A88EE770-9A89-425F-8AF4-92FBF6E76A9A}" type="presParOf" srcId="{7D66B1F7-1F2D-4FA1-9DA2-07499C87805F}" destId="{20241AA6-105B-410F-AE7E-9B6FC5E6EE81}" srcOrd="3" destOrd="0" presId="urn:microsoft.com/office/officeart/2005/8/layout/target2"/>
    <dgm:cxn modelId="{FFF25556-7862-42DA-9D79-E358444A8678}" type="presParOf" srcId="{7D66B1F7-1F2D-4FA1-9DA2-07499C87805F}" destId="{231FD140-3E81-4F63-A283-4528B54B6949}" srcOrd="4" destOrd="0" presId="urn:microsoft.com/office/officeart/2005/8/layout/target2"/>
    <dgm:cxn modelId="{8C7370A3-1691-473F-8998-4AC56402DAB8}" type="presParOf" srcId="{B4A7C4A0-F2CE-445B-AB13-A309F2B52B2C}" destId="{2FE2A2FE-E179-457E-B2BC-353C6212D831}" srcOrd="2" destOrd="0" presId="urn:microsoft.com/office/officeart/2005/8/layout/target2"/>
    <dgm:cxn modelId="{1F60E09C-EB26-4AFD-8859-1FCEEFDBA8A1}" type="presParOf" srcId="{2FE2A2FE-E179-457E-B2BC-353C6212D831}" destId="{5FE79969-FEE6-4386-8C5D-240FAA82F8A7}" srcOrd="0" destOrd="0" presId="urn:microsoft.com/office/officeart/2005/8/layout/target2"/>
    <dgm:cxn modelId="{E4649D18-49D3-49CC-9BD2-B3FA12AE687D}" type="presParOf" srcId="{2FE2A2FE-E179-457E-B2BC-353C6212D831}" destId="{FF109CBF-EF9E-48ED-9696-12EC5D6B994D}" srcOrd="1" destOrd="0" presId="urn:microsoft.com/office/officeart/2005/8/layout/target2"/>
    <dgm:cxn modelId="{49EA546F-E15A-456F-BB2B-20B142574E7A}" type="presParOf" srcId="{FF109CBF-EF9E-48ED-9696-12EC5D6B994D}" destId="{6DA811EE-3CEE-46A7-A1F7-212AFAB130EF}" srcOrd="0" destOrd="0" presId="urn:microsoft.com/office/officeart/2005/8/layout/target2"/>
    <dgm:cxn modelId="{04818B3B-E9A3-4E9B-A3AB-1D7331FCAC79}" type="presParOf" srcId="{FF109CBF-EF9E-48ED-9696-12EC5D6B994D}" destId="{EB384046-300D-4B3D-8F1A-D9A8F754607D}" srcOrd="1" destOrd="0" presId="urn:microsoft.com/office/officeart/2005/8/layout/target2"/>
    <dgm:cxn modelId="{A68CF094-641C-4740-B95C-A91A0CC47AF7}" type="presParOf" srcId="{FF109CBF-EF9E-48ED-9696-12EC5D6B994D}" destId="{85925109-9F21-43B0-856B-D102641C2942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A3629D-9A93-42BE-B6D7-9C515415D438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>
              <a:latin typeface="Arial" pitchFamily="34" charset="0"/>
              <a:cs typeface="Arial" pitchFamily="34" charset="0"/>
            </a:rPr>
            <a:t>Ontology (Reality)</a:t>
          </a:r>
          <a:r>
            <a:rPr lang="en-CA" sz="1500" kern="1200" dirty="0" smtClean="0">
              <a:latin typeface="Arial" pitchFamily="34" charset="0"/>
              <a:cs typeface="Arial" pitchFamily="34" charset="0"/>
            </a:rPr>
            <a:t>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i="1" kern="1200" dirty="0" smtClean="0">
              <a:latin typeface="Arial" pitchFamily="34" charset="0"/>
              <a:cs typeface="Arial" pitchFamily="34" charset="0"/>
            </a:rPr>
            <a:t>Multiple levels of Reality </a:t>
          </a:r>
          <a:r>
            <a:rPr lang="en-CA" sz="1500" kern="1200" dirty="0" smtClean="0">
              <a:latin typeface="Arial" pitchFamily="34" charset="0"/>
              <a:cs typeface="Arial" pitchFamily="34" charset="0"/>
            </a:rPr>
            <a:t>(subjective internal and objective external); movement among and beyond these levels, in the </a:t>
          </a:r>
          <a:r>
            <a:rPr lang="en-CA" sz="1500" i="1" kern="1200" dirty="0" smtClean="0">
              <a:latin typeface="Arial" pitchFamily="34" charset="0"/>
              <a:cs typeface="Arial" pitchFamily="34" charset="0"/>
            </a:rPr>
            <a:t>zone of nonresistance </a:t>
          </a:r>
          <a:r>
            <a:rPr lang="en-CA" sz="1500" i="0" kern="1200" dirty="0" smtClean="0">
              <a:latin typeface="Arial" pitchFamily="34" charset="0"/>
              <a:cs typeface="Arial" pitchFamily="34" charset="0"/>
            </a:rPr>
            <a:t>to contradictory ideas, </a:t>
          </a:r>
          <a:r>
            <a:rPr lang="en-CA" sz="1500" kern="1200" dirty="0" smtClean="0">
              <a:latin typeface="Arial" pitchFamily="34" charset="0"/>
              <a:cs typeface="Arial" pitchFamily="34" charset="0"/>
            </a:rPr>
            <a:t>is mediated by the lubricating, mind-opening </a:t>
          </a:r>
          <a:r>
            <a:rPr lang="en-CA" sz="1500" i="1" kern="1200" dirty="0" smtClean="0">
              <a:latin typeface="Arial" pitchFamily="34" charset="0"/>
              <a:cs typeface="Arial" pitchFamily="34" charset="0"/>
            </a:rPr>
            <a:t>Hidden Third</a:t>
          </a:r>
          <a:endParaRPr lang="en-CA" sz="1500" i="1" kern="1200" dirty="0">
            <a:latin typeface="Arial" pitchFamily="34" charset="0"/>
            <a:cs typeface="Arial" pitchFamily="34" charset="0"/>
          </a:endParaRPr>
        </a:p>
      </dsp:txBody>
      <dsp:txXfrm rot="16200000">
        <a:off x="1208782" y="-1208782"/>
        <a:ext cx="1697235" cy="4114800"/>
      </dsp:txXfrm>
    </dsp:sp>
    <dsp:sp modelId="{CA0B6913-78BF-4AC4-B712-CB5C3C3DE55C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>
              <a:latin typeface="Arial" pitchFamily="34" charset="0"/>
              <a:cs typeface="Arial" pitchFamily="34" charset="0"/>
            </a:rPr>
            <a:t>Epistemology (Knowledge and Knowing)</a:t>
          </a:r>
          <a:r>
            <a:rPr lang="en-CA" sz="1500" kern="1200" dirty="0" smtClean="0">
              <a:latin typeface="Arial" pitchFamily="34" charset="0"/>
              <a:cs typeface="Arial" pitchFamily="34" charset="0"/>
            </a:rPr>
            <a:t>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>
              <a:latin typeface="Arial" pitchFamily="34" charset="0"/>
              <a:cs typeface="Arial" pitchFamily="34" charset="0"/>
            </a:rPr>
            <a:t>Cross-fertilized, embodied, emergent, and complex co-created knowledge</a:t>
          </a:r>
          <a:endParaRPr lang="en-CA" sz="1500" kern="1200" dirty="0">
            <a:latin typeface="Arial" pitchFamily="34" charset="0"/>
            <a:cs typeface="Arial" pitchFamily="34" charset="0"/>
          </a:endParaRPr>
        </a:p>
      </dsp:txBody>
      <dsp:txXfrm>
        <a:off x="4114800" y="0"/>
        <a:ext cx="4114800" cy="1697235"/>
      </dsp:txXfrm>
    </dsp:sp>
    <dsp:sp modelId="{45202033-F4E0-4FBD-AD70-E5A14F88DD09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>
              <a:latin typeface="Arial" pitchFamily="34" charset="0"/>
              <a:cs typeface="Arial" pitchFamily="34" charset="0"/>
            </a:rPr>
            <a:t>Axiology (Values)</a:t>
          </a:r>
          <a:r>
            <a:rPr lang="en-CA" sz="1500" kern="1200" dirty="0" smtClean="0">
              <a:latin typeface="Arial" pitchFamily="34" charset="0"/>
              <a:cs typeface="Arial" pitchFamily="34" charset="0"/>
            </a:rPr>
            <a:t>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>
              <a:latin typeface="Arial" pitchFamily="34" charset="0"/>
              <a:cs typeface="Arial" pitchFamily="34" charset="0"/>
            </a:rPr>
            <a:t>Individuals’ personal value sets are eventually temporarily replaced with a set of transdisciplinary values engendered in collaboration and conducive to keeping the work moving forward</a:t>
          </a:r>
        </a:p>
      </dsp:txBody>
      <dsp:txXfrm rot="10800000">
        <a:off x="0" y="2828726"/>
        <a:ext cx="4114800" cy="1697235"/>
      </dsp:txXfrm>
    </dsp:sp>
    <dsp:sp modelId="{14B9B2C8-5627-46F8-A05C-61206871FD98}">
      <dsp:nvSpPr>
        <dsp:cNvPr id="0" name=""/>
        <dsp:cNvSpPr/>
      </dsp:nvSpPr>
      <dsp:spPr>
        <a:xfrm rot="5400000">
          <a:off x="5040709" y="1337071"/>
          <a:ext cx="2262981" cy="4114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>
              <a:latin typeface="Arial" pitchFamily="34" charset="0"/>
              <a:cs typeface="Arial" pitchFamily="34" charset="0"/>
            </a:rPr>
            <a:t>Logic</a:t>
          </a:r>
          <a:r>
            <a:rPr lang="en-CA" sz="1500" kern="1200" dirty="0" smtClean="0">
              <a:latin typeface="Arial" pitchFamily="34" charset="0"/>
              <a:cs typeface="Arial" pitchFamily="34" charset="0"/>
            </a:rPr>
            <a:t>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>
              <a:latin typeface="Arial" pitchFamily="34" charset="0"/>
              <a:cs typeface="Arial" pitchFamily="34" charset="0"/>
            </a:rPr>
            <a:t>Reasoning and argumentation are grounded in inclusive logic (accommodates contradictions) and complexity logic (interweave new strands of thought into something complex and owned by everyone)</a:t>
          </a:r>
          <a:endParaRPr lang="en-CA" sz="1500" kern="1200" dirty="0">
            <a:latin typeface="Arial" pitchFamily="34" charset="0"/>
            <a:cs typeface="Arial" pitchFamily="34" charset="0"/>
          </a:endParaRPr>
        </a:p>
      </dsp:txBody>
      <dsp:txXfrm rot="5400000">
        <a:off x="5323582" y="1619944"/>
        <a:ext cx="1697235" cy="4114800"/>
      </dsp:txXfrm>
    </dsp:sp>
    <dsp:sp modelId="{AAB4DE63-0917-4742-A99B-A069E64A5B23}">
      <dsp:nvSpPr>
        <dsp:cNvPr id="0" name=""/>
        <dsp:cNvSpPr/>
      </dsp:nvSpPr>
      <dsp:spPr>
        <a:xfrm>
          <a:off x="2880359" y="1697235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>
              <a:latin typeface="Arial" pitchFamily="34" charset="0"/>
              <a:cs typeface="Arial" pitchFamily="34" charset="0"/>
            </a:rPr>
            <a:t>Nicolescu's TD Methodological Axioms</a:t>
          </a:r>
          <a:endParaRPr lang="en-CA" sz="1500" b="1" kern="1200" dirty="0">
            <a:latin typeface="Arial" pitchFamily="34" charset="0"/>
            <a:cs typeface="Arial" pitchFamily="34" charset="0"/>
          </a:endParaRPr>
        </a:p>
      </dsp:txBody>
      <dsp:txXfrm>
        <a:off x="2880359" y="1697235"/>
        <a:ext cx="2468880" cy="11314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D32ED3-672E-475A-9CB3-92F17499488A}">
      <dsp:nvSpPr>
        <dsp:cNvPr id="0" name=""/>
        <dsp:cNvSpPr/>
      </dsp:nvSpPr>
      <dsp:spPr>
        <a:xfrm>
          <a:off x="1362" y="1356321"/>
          <a:ext cx="2339753" cy="1929806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>
              <a:latin typeface="Arial" pitchFamily="34" charset="0"/>
              <a:cs typeface="Arial" pitchFamily="34" charset="0"/>
            </a:rPr>
            <a:t>individual (p</a:t>
          </a:r>
          <a:r>
            <a:rPr lang="en-CA" sz="1100" b="0" kern="1200" dirty="0">
              <a:latin typeface="Arial" pitchFamily="34" charset="0"/>
              <a:cs typeface="Arial" pitchFamily="34" charset="0"/>
            </a:rPr>
            <a:t>sychological and philosophical) </a:t>
          </a:r>
          <a:endParaRPr lang="en-CA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>
              <a:latin typeface="Arial" pitchFamily="34" charset="0"/>
              <a:cs typeface="Arial" pitchFamily="34" charset="0"/>
            </a:rPr>
            <a:t>family and kinship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>
              <a:latin typeface="Arial" pitchFamily="34" charset="0"/>
              <a:cs typeface="Arial" pitchFamily="34" charset="0"/>
            </a:rPr>
            <a:t>social, collective (community)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>
              <a:latin typeface="Arial" pitchFamily="34" charset="0"/>
              <a:cs typeface="Arial" pitchFamily="34" charset="0"/>
            </a:rPr>
            <a:t>geographical (local, national, regional)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>
              <a:latin typeface="Arial" pitchFamily="34" charset="0"/>
              <a:cs typeface="Arial" pitchFamily="34" charset="0"/>
            </a:rPr>
            <a:t>political (includes ideological)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>
              <a:latin typeface="Arial" pitchFamily="34" charset="0"/>
              <a:cs typeface="Arial" pitchFamily="34" charset="0"/>
            </a:rPr>
            <a:t>historical </a:t>
          </a:r>
        </a:p>
      </dsp:txBody>
      <dsp:txXfrm>
        <a:off x="1362" y="1356321"/>
        <a:ext cx="2339753" cy="1516276"/>
      </dsp:txXfrm>
    </dsp:sp>
    <dsp:sp modelId="{B6BE7F51-E95E-4990-8745-25AF9433B2D7}">
      <dsp:nvSpPr>
        <dsp:cNvPr id="0" name=""/>
        <dsp:cNvSpPr/>
      </dsp:nvSpPr>
      <dsp:spPr>
        <a:xfrm rot="21349223">
          <a:off x="-90188" y="1819103"/>
          <a:ext cx="4078413" cy="2755089"/>
        </a:xfrm>
        <a:prstGeom prst="leftCircularArrow">
          <a:avLst>
            <a:gd name="adj1" fmla="val 2532"/>
            <a:gd name="adj2" fmla="val 307139"/>
            <a:gd name="adj3" fmla="val 1806771"/>
            <a:gd name="adj4" fmla="val 8748611"/>
            <a:gd name="adj5" fmla="val 295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9058E-22D1-4F27-B93E-D532CB1CF8AE}">
      <dsp:nvSpPr>
        <dsp:cNvPr id="0" name=""/>
        <dsp:cNvSpPr/>
      </dsp:nvSpPr>
      <dsp:spPr>
        <a:xfrm>
          <a:off x="552379" y="3158610"/>
          <a:ext cx="2079780" cy="98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1" kern="1200">
              <a:latin typeface="Arial" pitchFamily="34" charset="0"/>
              <a:cs typeface="Arial" pitchFamily="34" charset="0"/>
            </a:rPr>
            <a:t>TD-SUBJECT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1" kern="1200">
              <a:latin typeface="Arial" pitchFamily="34" charset="0"/>
              <a:cs typeface="Arial" pitchFamily="34" charset="0"/>
            </a:rPr>
            <a:t>Internal Level of Reality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0" kern="1200">
              <a:latin typeface="Arial" pitchFamily="34" charset="0"/>
              <a:cs typeface="Arial" pitchFamily="34" charset="0"/>
            </a:rPr>
            <a:t> </a:t>
          </a:r>
          <a:r>
            <a:rPr lang="en-CA" sz="900" b="0" i="0" kern="1200">
              <a:latin typeface="Arial" pitchFamily="34" charset="0"/>
              <a:cs typeface="Arial" pitchFamily="34" charset="0"/>
            </a:rPr>
            <a:t>Internal contextual world of humans where subjective perspectives and consciousness flow</a:t>
          </a:r>
        </a:p>
      </dsp:txBody>
      <dsp:txXfrm>
        <a:off x="552379" y="3158610"/>
        <a:ext cx="2079780" cy="987584"/>
      </dsp:txXfrm>
    </dsp:sp>
    <dsp:sp modelId="{9844311A-AD62-4C36-9375-A53EAA7EC14A}">
      <dsp:nvSpPr>
        <dsp:cNvPr id="0" name=""/>
        <dsp:cNvSpPr/>
      </dsp:nvSpPr>
      <dsp:spPr>
        <a:xfrm>
          <a:off x="2937253" y="1471615"/>
          <a:ext cx="2837909" cy="2225048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 smtClean="0">
              <a:latin typeface="Arial" pitchFamily="34" charset="0"/>
              <a:cs typeface="Arial" pitchFamily="34" charset="0"/>
            </a:rPr>
            <a:t>Religions, </a:t>
          </a:r>
          <a:r>
            <a:rPr lang="en-CA" sz="1100" kern="1200" dirty="0">
              <a:latin typeface="Arial" pitchFamily="34" charset="0"/>
              <a:cs typeface="Arial" pitchFamily="34" charset="0"/>
            </a:rPr>
            <a:t>and faith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 smtClean="0">
              <a:latin typeface="Arial" pitchFamily="34" charset="0"/>
              <a:cs typeface="Arial" pitchFamily="34" charset="0"/>
            </a:rPr>
            <a:t>Spirituality (inward searching), </a:t>
          </a:r>
          <a:r>
            <a:rPr lang="en-CA" sz="1100" kern="1200" dirty="0">
              <a:latin typeface="Arial" pitchFamily="34" charset="0"/>
              <a:cs typeface="Arial" pitchFamily="34" charset="0"/>
            </a:rPr>
            <a:t>and the </a:t>
          </a:r>
          <a:r>
            <a:rPr lang="en-CA" sz="1100" kern="1200" dirty="0" smtClean="0">
              <a:latin typeface="Arial" pitchFamily="34" charset="0"/>
              <a:cs typeface="Arial" pitchFamily="34" charset="0"/>
            </a:rPr>
            <a:t>Sacred (connection to Earth)</a:t>
          </a:r>
          <a:endParaRPr lang="en-CA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 smtClean="0">
              <a:latin typeface="Arial" pitchFamily="34" charset="0"/>
              <a:cs typeface="Arial" pitchFamily="34" charset="0"/>
            </a:rPr>
            <a:t>Culture, </a:t>
          </a:r>
          <a:r>
            <a:rPr lang="en-CA" sz="1100" kern="1200" dirty="0">
              <a:latin typeface="Arial" pitchFamily="34" charset="0"/>
              <a:cs typeface="Arial" pitchFamily="34" charset="0"/>
            </a:rPr>
            <a:t>and the </a:t>
          </a:r>
          <a:r>
            <a:rPr lang="en-CA" sz="1100" kern="1200" dirty="0" smtClean="0">
              <a:latin typeface="Arial" pitchFamily="34" charset="0"/>
              <a:cs typeface="Arial" pitchFamily="34" charset="0"/>
            </a:rPr>
            <a:t>Arts (drama, theatre, music)</a:t>
          </a:r>
          <a:endParaRPr lang="en-CA" sz="8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8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b="0" i="0" kern="1200" dirty="0" smtClean="0">
              <a:latin typeface="Arial" pitchFamily="34" charset="0"/>
              <a:cs typeface="Arial" pitchFamily="34" charset="0"/>
            </a:rPr>
            <a:t>These are not Realities; instead, they cross all levels of Reality acting as spirit-opening, mind-opening unifying modalities leading to a new </a:t>
          </a:r>
          <a:r>
            <a:rPr lang="en-CA" sz="1100" b="0" i="1" kern="1200" dirty="0" smtClean="0">
              <a:latin typeface="Arial" pitchFamily="34" charset="0"/>
              <a:cs typeface="Arial" pitchFamily="34" charset="0"/>
            </a:rPr>
            <a:t>trans-Reality </a:t>
          </a:r>
          <a:r>
            <a:rPr lang="en-CA" sz="1100" b="0" i="0" kern="1200" dirty="0" smtClean="0">
              <a:latin typeface="Arial" pitchFamily="34" charset="0"/>
              <a:cs typeface="Arial" pitchFamily="34" charset="0"/>
            </a:rPr>
            <a:t>for this particular context</a:t>
          </a:r>
          <a:endParaRPr lang="en-CA" sz="800" kern="1200" dirty="0">
            <a:latin typeface="Arial" pitchFamily="34" charset="0"/>
            <a:cs typeface="Arial" pitchFamily="34" charset="0"/>
          </a:endParaRPr>
        </a:p>
      </dsp:txBody>
      <dsp:txXfrm>
        <a:off x="2937253" y="1948411"/>
        <a:ext cx="2837909" cy="1748252"/>
      </dsp:txXfrm>
    </dsp:sp>
    <dsp:sp modelId="{21FADA5D-4365-4A24-B891-C1CB56FE20C7}">
      <dsp:nvSpPr>
        <dsp:cNvPr id="0" name=""/>
        <dsp:cNvSpPr/>
      </dsp:nvSpPr>
      <dsp:spPr>
        <a:xfrm rot="320794" flipH="1">
          <a:off x="4150806" y="786156"/>
          <a:ext cx="3779951" cy="2280214"/>
        </a:xfrm>
        <a:prstGeom prst="circularArrow">
          <a:avLst>
            <a:gd name="adj1" fmla="val 2480"/>
            <a:gd name="adj2" fmla="val 300425"/>
            <a:gd name="adj3" fmla="val 19548483"/>
            <a:gd name="adj4" fmla="val 12599930"/>
            <a:gd name="adj5" fmla="val 28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6887D-33DB-4CD9-9F0C-53CDE7DC2ED0}">
      <dsp:nvSpPr>
        <dsp:cNvPr id="0" name=""/>
        <dsp:cNvSpPr/>
      </dsp:nvSpPr>
      <dsp:spPr>
        <a:xfrm>
          <a:off x="3686519" y="1153022"/>
          <a:ext cx="2079780" cy="8270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1" kern="1200">
              <a:latin typeface="Arial" pitchFamily="34" charset="0"/>
              <a:cs typeface="Arial" pitchFamily="34" charset="0"/>
            </a:rPr>
            <a:t>HIDDEN THIRD  and ZONE OF NONRESISTANCE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0" i="0" kern="1200">
              <a:latin typeface="Arial" pitchFamily="34" charset="0"/>
              <a:cs typeface="Arial" pitchFamily="34" charset="0"/>
            </a:rPr>
            <a:t>Mediating force lubricating the movement (flow) between internal and external Realities in a zone where people remain open to each other </a:t>
          </a:r>
        </a:p>
      </dsp:txBody>
      <dsp:txXfrm>
        <a:off x="3686519" y="1153022"/>
        <a:ext cx="2079780" cy="827060"/>
      </dsp:txXfrm>
    </dsp:sp>
    <dsp:sp modelId="{E89F6E66-41C2-446E-A853-15ED1813094D}">
      <dsp:nvSpPr>
        <dsp:cNvPr id="0" name=""/>
        <dsp:cNvSpPr/>
      </dsp:nvSpPr>
      <dsp:spPr>
        <a:xfrm>
          <a:off x="6118293" y="1519803"/>
          <a:ext cx="2339753" cy="2058023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>
              <a:latin typeface="Arial" pitchFamily="34" charset="0"/>
              <a:cs typeface="Arial" pitchFamily="34" charset="0"/>
            </a:rPr>
            <a:t>economics (includes business and law)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>
              <a:latin typeface="Arial" pitchFamily="34" charset="0"/>
              <a:cs typeface="Arial" pitchFamily="34" charset="0"/>
            </a:rPr>
            <a:t>environment (and ecology)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>
              <a:latin typeface="Arial" pitchFamily="34" charset="0"/>
              <a:cs typeface="Arial" pitchFamily="34" charset="0"/>
            </a:rPr>
            <a:t>technology (includes science and medicine)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>
              <a:latin typeface="Arial" pitchFamily="34" charset="0"/>
              <a:cs typeface="Arial" pitchFamily="34" charset="0"/>
            </a:rPr>
            <a:t>planetary (planet, global, worldwide)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>
              <a:latin typeface="Arial" pitchFamily="34" charset="0"/>
              <a:cs typeface="Arial" pitchFamily="34" charset="0"/>
            </a:rPr>
            <a:t>cosmic (universe and mulitiverse)</a:t>
          </a:r>
        </a:p>
      </dsp:txBody>
      <dsp:txXfrm>
        <a:off x="6118293" y="1519803"/>
        <a:ext cx="2339753" cy="1617018"/>
      </dsp:txXfrm>
    </dsp:sp>
    <dsp:sp modelId="{341888FC-A5A7-46B6-BC2F-08E8AEB0C5F2}">
      <dsp:nvSpPr>
        <dsp:cNvPr id="0" name=""/>
        <dsp:cNvSpPr/>
      </dsp:nvSpPr>
      <dsp:spPr>
        <a:xfrm>
          <a:off x="6643022" y="3116845"/>
          <a:ext cx="2079780" cy="9744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1" kern="1200">
              <a:latin typeface="Arial" pitchFamily="34" charset="0"/>
              <a:cs typeface="Arial" pitchFamily="34" charset="0"/>
            </a:rPr>
            <a:t>TD-OBJECT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1" kern="1200">
              <a:latin typeface="Arial" pitchFamily="34" charset="0"/>
              <a:cs typeface="Arial" pitchFamily="34" charset="0"/>
            </a:rPr>
            <a:t>External Level of Reality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0" i="0" kern="1200">
              <a:latin typeface="Arial" pitchFamily="34" charset="0"/>
              <a:cs typeface="Arial" pitchFamily="34" charset="0"/>
            </a:rPr>
            <a:t>External world of humans where objective information flows</a:t>
          </a:r>
        </a:p>
      </dsp:txBody>
      <dsp:txXfrm>
        <a:off x="6643022" y="3116845"/>
        <a:ext cx="2079780" cy="9744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7D0C01-D136-4DB5-9CC6-501BB4E22752}">
      <dsp:nvSpPr>
        <dsp:cNvPr id="0" name=""/>
        <dsp:cNvSpPr/>
      </dsp:nvSpPr>
      <dsp:spPr>
        <a:xfrm>
          <a:off x="0" y="0"/>
          <a:ext cx="6371456" cy="6336703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4917986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b="1" kern="1200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rPr>
            <a:t>Joint problem solving among science, technology, and society</a:t>
          </a:r>
          <a:r>
            <a:rPr lang="en-CA" sz="19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CA" sz="1900" b="0" kern="12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CA" sz="19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CA" sz="1900" b="0" kern="1200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n-CA" sz="1900" kern="1200" dirty="0">
              <a:latin typeface="Arial" panose="020B0604020202020204" pitchFamily="34" charset="0"/>
              <a:cs typeface="Arial" panose="020B0604020202020204" pitchFamily="34" charset="0"/>
            </a:rPr>
            <a:t>ew way to </a:t>
          </a:r>
          <a:r>
            <a:rPr lang="en-CA" sz="1900" b="1" i="1" kern="1200" dirty="0">
              <a:latin typeface="Arial" panose="020B0604020202020204" pitchFamily="34" charset="0"/>
              <a:cs typeface="Arial" panose="020B0604020202020204" pitchFamily="34" charset="0"/>
            </a:rPr>
            <a:t>do</a:t>
          </a:r>
          <a:r>
            <a:rPr lang="en-CA" sz="1900" kern="1200" dirty="0">
              <a:latin typeface="Arial" panose="020B0604020202020204" pitchFamily="34" charset="0"/>
              <a:cs typeface="Arial" panose="020B0604020202020204" pitchFamily="34" charset="0"/>
            </a:rPr>
            <a:t> science (academy and disciplines</a:t>
          </a:r>
          <a:r>
            <a:rPr lang="en-CA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) -- this time </a:t>
          </a:r>
          <a:r>
            <a:rPr lang="en-CA" sz="1900" b="1" i="1" kern="1200" dirty="0"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en-CA" sz="1900" kern="1200" dirty="0">
              <a:latin typeface="Arial" panose="020B0604020202020204" pitchFamily="34" charset="0"/>
              <a:cs typeface="Arial" panose="020B0604020202020204" pitchFamily="34" charset="0"/>
            </a:rPr>
            <a:t> society (practice and practitioners, lay and professionals):</a:t>
          </a:r>
        </a:p>
      </dsp:txBody>
      <dsp:txXfrm>
        <a:off x="0" y="0"/>
        <a:ext cx="6371456" cy="6336703"/>
      </dsp:txXfrm>
    </dsp:sp>
    <dsp:sp modelId="{48FD9775-FD2A-4C85-9092-28262A146930}">
      <dsp:nvSpPr>
        <dsp:cNvPr id="0" name=""/>
        <dsp:cNvSpPr/>
      </dsp:nvSpPr>
      <dsp:spPr>
        <a:xfrm>
          <a:off x="159286" y="1584175"/>
          <a:ext cx="955718" cy="1455461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Contextuality</a:t>
          </a:r>
          <a:r>
            <a:rPr lang="en-CA" sz="900" kern="1200" dirty="0">
              <a:latin typeface="Arial" panose="020B0604020202020204" pitchFamily="34" charset="0"/>
              <a:cs typeface="Arial" panose="020B0604020202020204" pitchFamily="34" charset="0"/>
            </a:rPr>
            <a:t> Problem is context and locale-specific, thus knowledge is developed in 'the context of application'</a:t>
          </a:r>
        </a:p>
      </dsp:txBody>
      <dsp:txXfrm>
        <a:off x="159286" y="1584175"/>
        <a:ext cx="955718" cy="1455461"/>
      </dsp:txXfrm>
    </dsp:sp>
    <dsp:sp modelId="{394880FD-3901-46AC-A100-3F2838E14496}">
      <dsp:nvSpPr>
        <dsp:cNvPr id="0" name=""/>
        <dsp:cNvSpPr/>
      </dsp:nvSpPr>
      <dsp:spPr>
        <a:xfrm>
          <a:off x="144941" y="3070997"/>
          <a:ext cx="984409" cy="1455461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1" kern="1200" dirty="0">
              <a:latin typeface="Arial" panose="020B0604020202020204" pitchFamily="34" charset="0"/>
              <a:cs typeface="Arial" panose="020B0604020202020204" pitchFamily="34" charset="0"/>
            </a:rPr>
            <a:t>Heterogeneity</a:t>
          </a:r>
          <a:r>
            <a:rPr lang="en-CA" sz="900" kern="1200" dirty="0">
              <a:latin typeface="Arial" panose="020B0604020202020204" pitchFamily="34" charset="0"/>
              <a:cs typeface="Arial" panose="020B0604020202020204" pitchFamily="34" charset="0"/>
            </a:rPr>
            <a:t> Diverse contexts and characters must be </a:t>
          </a:r>
          <a:r>
            <a:rPr lang="en-CA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creatively used to </a:t>
          </a:r>
          <a:r>
            <a:rPr lang="en-CA" sz="900" kern="1200" dirty="0">
              <a:latin typeface="Arial" panose="020B0604020202020204" pitchFamily="34" charset="0"/>
              <a:cs typeface="Arial" panose="020B0604020202020204" pitchFamily="34" charset="0"/>
            </a:rPr>
            <a:t>produce knowledge</a:t>
          </a:r>
        </a:p>
      </dsp:txBody>
      <dsp:txXfrm>
        <a:off x="144941" y="3070997"/>
        <a:ext cx="984409" cy="1455461"/>
      </dsp:txXfrm>
    </dsp:sp>
    <dsp:sp modelId="{31F5CDF6-BC66-4282-A46E-BA93D9200E79}">
      <dsp:nvSpPr>
        <dsp:cNvPr id="0" name=""/>
        <dsp:cNvSpPr/>
      </dsp:nvSpPr>
      <dsp:spPr>
        <a:xfrm>
          <a:off x="134031" y="4557818"/>
          <a:ext cx="1006228" cy="1455461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1" kern="1200">
              <a:latin typeface="Arial" panose="020B0604020202020204" pitchFamily="34" charset="0"/>
              <a:cs typeface="Arial" panose="020B0604020202020204" pitchFamily="34" charset="0"/>
            </a:rPr>
            <a:t>Social Responsibility</a:t>
          </a:r>
        </a:p>
      </dsp:txBody>
      <dsp:txXfrm>
        <a:off x="134031" y="4557818"/>
        <a:ext cx="1006228" cy="1455461"/>
      </dsp:txXfrm>
    </dsp:sp>
    <dsp:sp modelId="{E548BFC3-484C-493D-A301-376621ADA00F}">
      <dsp:nvSpPr>
        <dsp:cNvPr id="0" name=""/>
        <dsp:cNvSpPr/>
      </dsp:nvSpPr>
      <dsp:spPr>
        <a:xfrm>
          <a:off x="1274291" y="1584175"/>
          <a:ext cx="4937878" cy="4435692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2816665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b="1" kern="1200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rPr>
            <a:t>Mode 2 Knowledge Production</a:t>
          </a:r>
          <a:r>
            <a:rPr lang="en-CA" sz="1900" b="1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sp:txBody>
      <dsp:txXfrm>
        <a:off x="1274291" y="1584175"/>
        <a:ext cx="4937878" cy="4435692"/>
      </dsp:txXfrm>
    </dsp:sp>
    <dsp:sp modelId="{F333F9FE-46A6-4FD4-871A-7BC808351E3D}">
      <dsp:nvSpPr>
        <dsp:cNvPr id="0" name=""/>
        <dsp:cNvSpPr/>
      </dsp:nvSpPr>
      <dsp:spPr>
        <a:xfrm>
          <a:off x="1397738" y="3136668"/>
          <a:ext cx="987575" cy="829418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1" kern="1200">
              <a:latin typeface="Arial" panose="020B0604020202020204" pitchFamily="34" charset="0"/>
              <a:cs typeface="Arial" panose="020B0604020202020204" pitchFamily="34" charset="0"/>
            </a:rPr>
            <a:t>Socially Robust </a:t>
          </a:r>
          <a:r>
            <a:rPr lang="en-CA" sz="900" b="0" kern="1200"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</a:p>
      </dsp:txBody>
      <dsp:txXfrm>
        <a:off x="1397738" y="3136668"/>
        <a:ext cx="987575" cy="829418"/>
      </dsp:txXfrm>
    </dsp:sp>
    <dsp:sp modelId="{8580C581-48A8-43D0-AF8E-D31682472344}">
      <dsp:nvSpPr>
        <dsp:cNvPr id="0" name=""/>
        <dsp:cNvSpPr/>
      </dsp:nvSpPr>
      <dsp:spPr>
        <a:xfrm>
          <a:off x="1397738" y="3997166"/>
          <a:ext cx="987575" cy="829418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1" kern="1200">
              <a:latin typeface="Arial" panose="020B0604020202020204" pitchFamily="34" charset="0"/>
              <a:cs typeface="Arial" panose="020B0604020202020204" pitchFamily="34" charset="0"/>
            </a:rPr>
            <a:t>Socially Accountable </a:t>
          </a:r>
          <a:r>
            <a:rPr lang="en-CA" sz="900" b="0" kern="1200">
              <a:latin typeface="Arial" panose="020B0604020202020204" pitchFamily="34" charset="0"/>
              <a:cs typeface="Arial" panose="020B0604020202020204" pitchFamily="34" charset="0"/>
            </a:rPr>
            <a:t>kn</a:t>
          </a:r>
          <a:r>
            <a:rPr lang="en-CA" sz="900" kern="1200">
              <a:latin typeface="Arial" panose="020B0604020202020204" pitchFamily="34" charset="0"/>
              <a:cs typeface="Arial" panose="020B0604020202020204" pitchFamily="34" charset="0"/>
            </a:rPr>
            <a:t>owledge, actors, and outcomes</a:t>
          </a:r>
        </a:p>
      </dsp:txBody>
      <dsp:txXfrm>
        <a:off x="1397738" y="3997166"/>
        <a:ext cx="987575" cy="829418"/>
      </dsp:txXfrm>
    </dsp:sp>
    <dsp:sp modelId="{231FD140-3E81-4F63-A283-4528B54B6949}">
      <dsp:nvSpPr>
        <dsp:cNvPr id="0" name=""/>
        <dsp:cNvSpPr/>
      </dsp:nvSpPr>
      <dsp:spPr>
        <a:xfrm>
          <a:off x="1397738" y="4857663"/>
          <a:ext cx="987575" cy="829418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b="1" kern="1200">
              <a:latin typeface="Arial" panose="020B0604020202020204" pitchFamily="34" charset="0"/>
              <a:cs typeface="Arial" panose="020B0604020202020204" pitchFamily="34" charset="0"/>
            </a:rPr>
            <a:t>Reflexive, </a:t>
          </a:r>
          <a:r>
            <a:rPr lang="en-CA" sz="900" b="0" kern="1200">
              <a:latin typeface="Arial" panose="020B0604020202020204" pitchFamily="34" charset="0"/>
              <a:cs typeface="Arial" panose="020B0604020202020204" pitchFamily="34" charset="0"/>
            </a:rPr>
            <a:t>immersed actors</a:t>
          </a:r>
        </a:p>
      </dsp:txBody>
      <dsp:txXfrm>
        <a:off x="1397738" y="4857663"/>
        <a:ext cx="987575" cy="829418"/>
      </dsp:txXfrm>
    </dsp:sp>
    <dsp:sp modelId="{5FE79969-FEE6-4386-8C5D-240FAA82F8A7}">
      <dsp:nvSpPr>
        <dsp:cNvPr id="0" name=""/>
        <dsp:cNvSpPr/>
      </dsp:nvSpPr>
      <dsp:spPr>
        <a:xfrm>
          <a:off x="2516725" y="3168351"/>
          <a:ext cx="3536158" cy="2534681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1430687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b="1" kern="1200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rPr>
            <a:t>Postnormal Science</a:t>
          </a:r>
          <a:r>
            <a:rPr lang="en-CA" sz="19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CA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beyond the </a:t>
          </a:r>
          <a:r>
            <a:rPr lang="en-CA" sz="1900" i="1" kern="1200" dirty="0">
              <a:latin typeface="Arial" panose="020B0604020202020204" pitchFamily="34" charset="0"/>
              <a:cs typeface="Arial" panose="020B0604020202020204" pitchFamily="34" charset="0"/>
            </a:rPr>
            <a:t>normal</a:t>
          </a:r>
          <a:r>
            <a:rPr lang="en-CA" sz="1900" kern="1200" dirty="0">
              <a:latin typeface="Arial" panose="020B0604020202020204" pitchFamily="34" charset="0"/>
              <a:cs typeface="Arial" panose="020B0604020202020204" pitchFamily="34" charset="0"/>
            </a:rPr>
            <a:t> scientific method:</a:t>
          </a:r>
        </a:p>
      </dsp:txBody>
      <dsp:txXfrm>
        <a:off x="2516725" y="3168351"/>
        <a:ext cx="3536158" cy="2534681"/>
      </dsp:txXfrm>
    </dsp:sp>
    <dsp:sp modelId="{6DA811EE-3CEE-46A7-A1F7-212AFAB130EF}">
      <dsp:nvSpPr>
        <dsp:cNvPr id="0" name=""/>
        <dsp:cNvSpPr/>
      </dsp:nvSpPr>
      <dsp:spPr>
        <a:xfrm>
          <a:off x="2605129" y="4308958"/>
          <a:ext cx="1655070" cy="1140606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>
              <a:latin typeface="Arial" panose="020B0604020202020204" pitchFamily="34" charset="0"/>
              <a:cs typeface="Arial" panose="020B0604020202020204" pitchFamily="34" charset="0"/>
            </a:rPr>
            <a:t>New social-oriented role for science requires science to assume a different role in public policy:</a:t>
          </a:r>
        </a:p>
      </dsp:txBody>
      <dsp:txXfrm>
        <a:off x="2605129" y="4308958"/>
        <a:ext cx="1655070" cy="1140606"/>
      </dsp:txXfrm>
    </dsp:sp>
    <dsp:sp modelId="{85925109-9F21-43B0-856B-D102641C2942}">
      <dsp:nvSpPr>
        <dsp:cNvPr id="0" name=""/>
        <dsp:cNvSpPr/>
      </dsp:nvSpPr>
      <dsp:spPr>
        <a:xfrm>
          <a:off x="4296374" y="3883894"/>
          <a:ext cx="1655070" cy="1782483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>
              <a:latin typeface="Arial" panose="020B0604020202020204" pitchFamily="34" charset="0"/>
              <a:cs typeface="Arial" panose="020B0604020202020204" pitchFamily="34" charset="0"/>
            </a:rPr>
            <a:t>- deal with uncertainty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>
              <a:latin typeface="Arial" panose="020B0604020202020204" pitchFamily="34" charset="0"/>
              <a:cs typeface="Arial" panose="020B0604020202020204" pitchFamily="34" charset="0"/>
            </a:rPr>
            <a:t>- acknowledge high risk, high stakes, and urgency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>
              <a:latin typeface="Arial" panose="020B0604020202020204" pitchFamily="34" charset="0"/>
              <a:cs typeface="Arial" panose="020B0604020202020204" pitchFamily="34" charset="0"/>
            </a:rPr>
            <a:t>- deal with complexity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>
              <a:latin typeface="Arial" panose="020B0604020202020204" pitchFamily="34" charset="0"/>
              <a:cs typeface="Arial" panose="020B0604020202020204" pitchFamily="34" charset="0"/>
            </a:rPr>
            <a:t>- value the plurality of legitimate perspectives and their value loadings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>
              <a:latin typeface="Arial" panose="020B0604020202020204" pitchFamily="34" charset="0"/>
              <a:cs typeface="Arial" panose="020B0604020202020204" pitchFamily="34" charset="0"/>
            </a:rPr>
            <a:t>- juggle and respect multiple stakeholders' interests, positions, and perspectives</a:t>
          </a:r>
        </a:p>
      </dsp:txBody>
      <dsp:txXfrm>
        <a:off x="4296374" y="3883894"/>
        <a:ext cx="1655070" cy="1782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8765-F36A-49ED-8650-A93DBE15E919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8D7BD-8FDF-4AB7-A2C4-4598B2BDB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8A0A-ED78-47AE-83F6-E40F7012B6B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8D7BD-8FDF-4AB7-A2C4-4598B2BDB85C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30110F-E8E2-4655-A992-4C8910365F80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FA6E24-5E46-416C-A3E3-B0A594E63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0110F-E8E2-4655-A992-4C8910365F80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A6E24-5E46-416C-A3E3-B0A594E63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0110F-E8E2-4655-A992-4C8910365F80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A6E24-5E46-416C-A3E3-B0A594E63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0110F-E8E2-4655-A992-4C8910365F80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A6E24-5E46-416C-A3E3-B0A594E63B4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0110F-E8E2-4655-A992-4C8910365F80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A6E24-5E46-416C-A3E3-B0A594E63B4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0110F-E8E2-4655-A992-4C8910365F80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A6E24-5E46-416C-A3E3-B0A594E63B4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0110F-E8E2-4655-A992-4C8910365F80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A6E24-5E46-416C-A3E3-B0A594E63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0110F-E8E2-4655-A992-4C8910365F80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A6E24-5E46-416C-A3E3-B0A594E63B4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0110F-E8E2-4655-A992-4C8910365F80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A6E24-5E46-416C-A3E3-B0A594E63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30110F-E8E2-4655-A992-4C8910365F80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A6E24-5E46-416C-A3E3-B0A594E63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30110F-E8E2-4655-A992-4C8910365F80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FA6E24-5E46-416C-A3E3-B0A594E63B4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30110F-E8E2-4655-A992-4C8910365F80}" type="datetimeFigureOut">
              <a:rPr lang="en-CA" smtClean="0"/>
              <a:pPr/>
              <a:t>2023-03-28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FA6E24-5E46-416C-A3E3-B0A594E63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mcgrego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utline_of_academic_disciplin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3321714"/>
          </a:xfrm>
        </p:spPr>
        <p:txBody>
          <a:bodyPr>
            <a:noAutofit/>
          </a:bodyPr>
          <a:lstStyle/>
          <a:p>
            <a:pPr algn="ctr"/>
            <a:r>
              <a:rPr lang="en-CA" sz="4400" i="1" dirty="0" smtClean="0">
                <a:solidFill>
                  <a:schemeClr val="tx1"/>
                </a:solidFill>
              </a:rPr>
              <a:t>Three Leading Approaches to Transdisciplinarity</a:t>
            </a:r>
            <a:r>
              <a:rPr lang="en-CA" sz="3600" dirty="0" smtClean="0">
                <a:solidFill>
                  <a:schemeClr val="tx1"/>
                </a:solidFill>
              </a:rPr>
              <a:t/>
            </a:r>
            <a:br>
              <a:rPr lang="en-CA" sz="3600" dirty="0" smtClean="0">
                <a:solidFill>
                  <a:schemeClr val="tx1"/>
                </a:solidFill>
              </a:rPr>
            </a:br>
            <a:r>
              <a:rPr lang="en-CA" sz="3600" dirty="0" smtClean="0">
                <a:solidFill>
                  <a:schemeClr val="tx1"/>
                </a:solidFill>
              </a:rPr>
              <a:t/>
            </a:r>
            <a:br>
              <a:rPr lang="en-CA" sz="3600" dirty="0" smtClean="0">
                <a:solidFill>
                  <a:schemeClr val="tx1"/>
                </a:solidFill>
              </a:rPr>
            </a:br>
            <a:r>
              <a:rPr lang="en-CA" sz="2800" dirty="0" smtClean="0">
                <a:solidFill>
                  <a:schemeClr val="tx1"/>
                </a:solidFill>
              </a:rPr>
              <a:t>March </a:t>
            </a:r>
            <a:r>
              <a:rPr lang="en-CA" sz="2800" dirty="0" smtClean="0">
                <a:solidFill>
                  <a:schemeClr val="tx1"/>
                </a:solidFill>
              </a:rPr>
              <a:t>30 2023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CA" sz="2800" dirty="0" smtClean="0">
                <a:solidFill>
                  <a:schemeClr val="tx1"/>
                </a:solidFill>
              </a:rPr>
              <a:t>Panel Discussion 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CA" sz="2800" dirty="0" smtClean="0">
                <a:solidFill>
                  <a:schemeClr val="tx1"/>
                </a:solidFill>
              </a:rPr>
              <a:t>Cleveland State University Urban College</a:t>
            </a:r>
            <a:endParaRPr lang="en-CA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772400" cy="1199704"/>
          </a:xfrm>
        </p:spPr>
        <p:txBody>
          <a:bodyPr>
            <a:normAutofit fontScale="77500" lnSpcReduction="20000"/>
          </a:bodyPr>
          <a:lstStyle/>
          <a:p>
            <a:endParaRPr lang="en-CA" b="1" dirty="0" smtClean="0"/>
          </a:p>
          <a:p>
            <a:r>
              <a:rPr lang="en-CA" b="1" dirty="0" smtClean="0"/>
              <a:t>Sue L. T. McGregor </a:t>
            </a:r>
            <a:r>
              <a:rPr lang="en-CA" dirty="0" smtClean="0"/>
              <a:t>PhD, IPHE, Professor Emerita (MSVU)</a:t>
            </a:r>
          </a:p>
          <a:p>
            <a:r>
              <a:rPr lang="en-CA" dirty="0" smtClean="0"/>
              <a:t>McGregor Consulting Group </a:t>
            </a:r>
            <a:r>
              <a:rPr lang="en-CA" dirty="0" smtClean="0">
                <a:hlinkClick r:id="rId3"/>
              </a:rPr>
              <a:t>www.consultmcgregor.com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e\Pictures\four axiom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742" y="1916832"/>
            <a:ext cx="4670258" cy="467025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68952" cy="1296144"/>
          </a:xfrm>
        </p:spPr>
        <p:txBody>
          <a:bodyPr>
            <a:noAutofit/>
          </a:bodyPr>
          <a:lstStyle/>
          <a:p>
            <a:r>
              <a:rPr lang="en-CA" sz="2400" dirty="0" smtClean="0"/>
              <a:t>Method </a:t>
            </a:r>
            <a:r>
              <a:rPr lang="en-CA" sz="2400" b="0" dirty="0" smtClean="0"/>
              <a:t>refers to tasks for conducting research</a:t>
            </a:r>
            <a:r>
              <a:rPr lang="en-CA" sz="2400" dirty="0" smtClean="0"/>
              <a:t>. Methodology refers to </a:t>
            </a:r>
            <a:r>
              <a:rPr lang="en-CA" sz="2400" b="0" dirty="0" smtClean="0"/>
              <a:t>the philosophical underpinnings of the research – AXIOMS – people hold taken-for-granted assumptions about what constitutes:</a:t>
            </a:r>
            <a:endParaRPr lang="en-CA" sz="2400" b="0" dirty="0"/>
          </a:p>
        </p:txBody>
      </p:sp>
      <p:pic>
        <p:nvPicPr>
          <p:cNvPr id="1026" name="Picture 2" descr="C:\Users\Sue\AppData\Local\Microsoft\Windows\INetCache\IE\RCENSF0E\test-tub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2169842" cy="1440160"/>
          </a:xfrm>
          <a:prstGeom prst="rect">
            <a:avLst/>
          </a:prstGeom>
          <a:noFill/>
        </p:spPr>
      </p:pic>
      <p:pic>
        <p:nvPicPr>
          <p:cNvPr id="1027" name="Picture 3" descr="C:\Users\Sue\AppData\Local\Microsoft\Windows\INetCache\IE\G92ODQWF\survey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204864"/>
            <a:ext cx="1584176" cy="1056117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132856"/>
            <a:ext cx="1944216" cy="129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293096"/>
            <a:ext cx="192021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Three dominant methodologies for  producing knowledge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Empirical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 assumes there is one level of reality; the one truth (objective knowledge) is out there waiting to be discovered using the scientific method and exclusive and deductive logic. Value neutral.</a:t>
            </a:r>
          </a:p>
          <a:p>
            <a:endParaRPr lang="en-CA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Interpretive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 (humanistic) assumes reality is in people’s minds; there are multiple truths that are dependent on how people interpret their world (perspective seeking). Knowledge is subjectively constructed by people using inductive logic (specific to general). Value laden. </a:t>
            </a:r>
          </a:p>
          <a:p>
            <a:endParaRPr lang="en-CA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Critical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 (power) assumes reality is shaped by power relations. Truth is contextual. Knowledge arises from critically questioning historical, social, and political practices that cause oppression, marginalization, and exploitation. Inductive logic; value driven.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4448" cy="1354162"/>
          </a:xfrm>
        </p:spPr>
        <p:txBody>
          <a:bodyPr>
            <a:noAutofit/>
          </a:bodyPr>
          <a:lstStyle/>
          <a:p>
            <a:r>
              <a:rPr lang="en-CA" sz="2800" dirty="0" smtClean="0"/>
              <a:t>Nicolescu formulated a fourth, TD methodology for co-creating knowledge based in quantum physics and complexity science</a:t>
            </a:r>
            <a:endParaRPr lang="en-CA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170080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Multi-levelled Reality structure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23312" cy="517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Sue\AppData\Local\Microsoft\Windows\Temporary Internet Files\Content.IE5\42AGRYXO\MC900389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2173" y="3009747"/>
            <a:ext cx="879653" cy="8385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579296" cy="1325562"/>
          </a:xfrm>
        </p:spPr>
        <p:txBody>
          <a:bodyPr>
            <a:noAutofit/>
          </a:bodyPr>
          <a:lstStyle/>
          <a:p>
            <a:r>
              <a:rPr lang="en-CA" sz="1800" dirty="0" smtClean="0"/>
              <a:t>People from many levels of Reality enter (or not) the fertile ground of </a:t>
            </a:r>
            <a:r>
              <a:rPr lang="en-CA" sz="1800" i="1" dirty="0" smtClean="0"/>
              <a:t>the included middle</a:t>
            </a:r>
            <a:r>
              <a:rPr lang="en-CA" sz="1800" dirty="0" smtClean="0"/>
              <a:t>, crossing into the </a:t>
            </a:r>
            <a:r>
              <a:rPr lang="en-CA" sz="1800" i="1" dirty="0" smtClean="0"/>
              <a:t>zone of nonresistance, </a:t>
            </a:r>
            <a:r>
              <a:rPr lang="en-CA" sz="1800" dirty="0" smtClean="0"/>
              <a:t>to co-create cross-fertilized, </a:t>
            </a:r>
            <a:r>
              <a:rPr lang="en-CA" sz="1800" dirty="0" smtClean="0"/>
              <a:t>emergent, and </a:t>
            </a:r>
            <a:r>
              <a:rPr lang="en-CA" sz="1800" dirty="0" smtClean="0"/>
              <a:t>embodied </a:t>
            </a:r>
            <a:r>
              <a:rPr lang="en-CA" sz="1800" dirty="0" smtClean="0"/>
              <a:t>TD knowledge using </a:t>
            </a:r>
            <a:r>
              <a:rPr lang="en-CA" sz="1800" i="1" dirty="0" smtClean="0"/>
              <a:t>inclusive logic </a:t>
            </a:r>
            <a:r>
              <a:rPr lang="en-CA" sz="1800" dirty="0" smtClean="0"/>
              <a:t>and the </a:t>
            </a:r>
            <a:r>
              <a:rPr lang="en-CA" sz="1800" i="1" dirty="0" smtClean="0"/>
              <a:t>logic of complexity </a:t>
            </a:r>
            <a:r>
              <a:rPr lang="en-CA" sz="1800" dirty="0" smtClean="0"/>
              <a:t>with movement and interactions lubricated by the Hidden Third. A set of TD values specific this initiative also emerges.</a:t>
            </a:r>
            <a:endParaRPr lang="en-CA" sz="1800" dirty="0"/>
          </a:p>
        </p:txBody>
      </p:sp>
      <p:pic>
        <p:nvPicPr>
          <p:cNvPr id="4" name="Content Placeholder 3" descr="lava lamp wiki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491880" y="1772816"/>
            <a:ext cx="2320260" cy="4873625"/>
          </a:xfrm>
        </p:spPr>
      </p:pic>
      <p:pic>
        <p:nvPicPr>
          <p:cNvPr id="6147" name="Picture 3" descr="C:\Users\Sue\AppData\Local\Microsoft\Windows\Temporary Internet Files\Content.IE5\42AGRYXO\MC900389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657600"/>
            <a:ext cx="879653" cy="838505"/>
          </a:xfrm>
          <a:prstGeom prst="rect">
            <a:avLst/>
          </a:prstGeom>
          <a:noFill/>
        </p:spPr>
      </p:pic>
      <p:pic>
        <p:nvPicPr>
          <p:cNvPr id="6148" name="Picture 4" descr="C:\Users\Sue\AppData\Local\Microsoft\Windows\Temporary Internet Files\Content.IE5\42AGRYXO\MC900389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8740" flipH="1">
            <a:off x="4607119" y="3602484"/>
            <a:ext cx="784065" cy="921956"/>
          </a:xfrm>
          <a:prstGeom prst="rect">
            <a:avLst/>
          </a:prstGeom>
          <a:noFill/>
        </p:spPr>
      </p:pic>
      <p:pic>
        <p:nvPicPr>
          <p:cNvPr id="6149" name="Picture 5" descr="C:\Users\Sue\AppData\Local\Microsoft\Windows\Temporary Internet Files\Content.IE5\42AGRYXO\MC900389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65181">
            <a:off x="970392" y="5476298"/>
            <a:ext cx="879653" cy="838505"/>
          </a:xfrm>
          <a:prstGeom prst="rect">
            <a:avLst/>
          </a:prstGeom>
          <a:noFill/>
        </p:spPr>
      </p:pic>
      <p:pic>
        <p:nvPicPr>
          <p:cNvPr id="6150" name="Picture 6" descr="C:\Users\Sue\AppData\Local\Microsoft\Windows\Temporary Internet Files\Content.IE5\42AGRYXO\MC900389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67400" y="4648200"/>
            <a:ext cx="720547" cy="838505"/>
          </a:xfrm>
          <a:prstGeom prst="rect">
            <a:avLst/>
          </a:prstGeom>
          <a:noFill/>
        </p:spPr>
      </p:pic>
      <p:pic>
        <p:nvPicPr>
          <p:cNvPr id="6152" name="Picture 8" descr="C:\Users\Sue\AppData\Local\Microsoft\Windows\Temporary Internet Files\Content.IE5\42AGRYXO\MC900389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15000"/>
            <a:ext cx="879653" cy="838505"/>
          </a:xfrm>
          <a:prstGeom prst="rect">
            <a:avLst/>
          </a:prstGeom>
          <a:noFill/>
        </p:spPr>
      </p:pic>
      <p:pic>
        <p:nvPicPr>
          <p:cNvPr id="6153" name="Picture 9" descr="C:\Users\Sue\AppData\Local\Microsoft\Windows\Temporary Internet Files\Content.IE5\42AGRYXO\MC900389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2564904"/>
            <a:ext cx="990599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en-CA" sz="3200" dirty="0" smtClean="0"/>
              <a:t>ZURICH TD Approach (2000 conference)</a:t>
            </a:r>
            <a:endParaRPr lang="en-CA" sz="3200" dirty="0"/>
          </a:p>
        </p:txBody>
      </p:sp>
      <p:pic>
        <p:nvPicPr>
          <p:cNvPr id="419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24744"/>
            <a:ext cx="3695606" cy="544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2555776" y="188640"/>
          <a:ext cx="637145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Inspired by the </a:t>
            </a:r>
            <a:r>
              <a:rPr lang="en-CA" b="1" i="1" dirty="0" smtClean="0"/>
              <a:t>holopraxis</a:t>
            </a:r>
            <a:r>
              <a:rPr lang="en-CA" dirty="0" smtClean="0"/>
              <a:t> construct</a:t>
            </a:r>
          </a:p>
          <a:p>
            <a:pPr lvl="1"/>
            <a:r>
              <a:rPr lang="en-CA" i="1" dirty="0" err="1" smtClean="0"/>
              <a:t>Holo</a:t>
            </a:r>
            <a:r>
              <a:rPr lang="en-CA" dirty="0" smtClean="0"/>
              <a:t> means wholeness or whole</a:t>
            </a:r>
          </a:p>
          <a:p>
            <a:pPr lvl="1"/>
            <a:r>
              <a:rPr lang="en-CA" i="1" dirty="0" smtClean="0"/>
              <a:t>Praxis</a:t>
            </a:r>
            <a:r>
              <a:rPr lang="en-CA" dirty="0" smtClean="0"/>
              <a:t> means action and practice (not just theorizing)</a:t>
            </a:r>
          </a:p>
          <a:p>
            <a:pPr lvl="1"/>
            <a:r>
              <a:rPr lang="en-CA" b="1" dirty="0" smtClean="0"/>
              <a:t>Holopraxis</a:t>
            </a:r>
            <a:r>
              <a:rPr lang="en-CA" dirty="0" smtClean="0"/>
              <a:t> thus refers to creating knowledge by studying the actions (praxis) of the whole</a:t>
            </a:r>
          </a:p>
          <a:p>
            <a:r>
              <a:rPr lang="en-CA" dirty="0" smtClean="0"/>
              <a:t>This leads to a </a:t>
            </a:r>
            <a:r>
              <a:rPr lang="en-CA" b="1" dirty="0" smtClean="0">
                <a:solidFill>
                  <a:srgbClr val="0070C0"/>
                </a:solidFill>
              </a:rPr>
              <a:t>wholistic vision </a:t>
            </a:r>
            <a:r>
              <a:rPr lang="en-CA" dirty="0" smtClean="0"/>
              <a:t>of knowledge. </a:t>
            </a:r>
          </a:p>
          <a:p>
            <a:r>
              <a:rPr lang="en-CA" dirty="0" smtClean="0"/>
              <a:t>Instead of simply knowing reality rationally, people would comprehensively </a:t>
            </a:r>
            <a:r>
              <a:rPr lang="en-CA" u="sng" dirty="0" smtClean="0"/>
              <a:t>understand</a:t>
            </a:r>
            <a:r>
              <a:rPr lang="en-CA" dirty="0" smtClean="0"/>
              <a:t> reality in application (by using HPTD-M)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Brazilian TD approach called </a:t>
            </a:r>
            <a:r>
              <a:rPr lang="en-CA" dirty="0" smtClean="0">
                <a:solidFill>
                  <a:srgbClr val="0070C0"/>
                </a:solidFill>
              </a:rPr>
              <a:t>Holopraxis Transdisciplinary Management (HPTD-M)</a:t>
            </a:r>
            <a:endParaRPr lang="en-C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Sue\Pictures\Figure 4 brazil TD approach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08720"/>
            <a:ext cx="5529050" cy="564453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CA" dirty="0" smtClean="0"/>
              <a:t>Brazilian HPTD-M approach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5044016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Combined four types of intelligence with </a:t>
            </a:r>
            <a:r>
              <a:rPr lang="en-CA" dirty="0" smtClean="0">
                <a:solidFill>
                  <a:srgbClr val="0070C0"/>
                </a:solidFill>
              </a:rPr>
              <a:t>four epistemic ways </a:t>
            </a:r>
            <a:r>
              <a:rPr lang="en-CA" dirty="0" smtClean="0"/>
              <a:t>or main disciplines:</a:t>
            </a:r>
          </a:p>
          <a:p>
            <a:pPr lvl="1"/>
            <a:r>
              <a:rPr lang="en-CA" dirty="0" smtClean="0"/>
              <a:t>a) </a:t>
            </a:r>
            <a:r>
              <a:rPr lang="en-CA" b="1" dirty="0" smtClean="0">
                <a:solidFill>
                  <a:srgbClr val="0070C0"/>
                </a:solidFill>
              </a:rPr>
              <a:t>Technoscience</a:t>
            </a:r>
            <a:r>
              <a:rPr lang="en-CA" dirty="0" smtClean="0"/>
              <a:t> (empirical, and rational intelligence) </a:t>
            </a:r>
          </a:p>
          <a:p>
            <a:pPr lvl="1"/>
            <a:r>
              <a:rPr lang="en-CA" dirty="0" smtClean="0"/>
              <a:t>b) </a:t>
            </a:r>
            <a:r>
              <a:rPr lang="en-CA" b="1" dirty="0" smtClean="0">
                <a:solidFill>
                  <a:srgbClr val="0070C0"/>
                </a:solidFill>
              </a:rPr>
              <a:t>Philosophy</a:t>
            </a:r>
            <a:r>
              <a:rPr lang="en-CA" dirty="0" smtClean="0"/>
              <a:t> (rational, and intuitive intelligence) </a:t>
            </a:r>
          </a:p>
          <a:p>
            <a:pPr lvl="1"/>
            <a:r>
              <a:rPr lang="en-CA" dirty="0" smtClean="0"/>
              <a:t>c) </a:t>
            </a:r>
            <a:r>
              <a:rPr lang="en-CA" b="1" dirty="0" smtClean="0">
                <a:solidFill>
                  <a:srgbClr val="0070C0"/>
                </a:solidFill>
              </a:rPr>
              <a:t>Alchemical</a:t>
            </a:r>
            <a:r>
              <a:rPr lang="en-CA" i="1" dirty="0" smtClean="0"/>
              <a:t> </a:t>
            </a:r>
            <a:r>
              <a:rPr lang="en-CA" b="1" dirty="0" smtClean="0">
                <a:solidFill>
                  <a:srgbClr val="0070C0"/>
                </a:solidFill>
              </a:rPr>
              <a:t>tradition</a:t>
            </a:r>
            <a:r>
              <a:rPr lang="en-CA" dirty="0" smtClean="0"/>
              <a:t> (intuitive, and emotional intelligence) (no separation between disciplines)</a:t>
            </a:r>
          </a:p>
          <a:p>
            <a:pPr lvl="1"/>
            <a:r>
              <a:rPr lang="en-CA" dirty="0" smtClean="0"/>
              <a:t>d) </a:t>
            </a:r>
            <a:r>
              <a:rPr lang="en-CA" b="1" dirty="0" smtClean="0">
                <a:solidFill>
                  <a:srgbClr val="0070C0"/>
                </a:solidFill>
              </a:rPr>
              <a:t>Art</a:t>
            </a:r>
            <a:r>
              <a:rPr lang="en-CA" dirty="0" smtClean="0"/>
              <a:t> (emotional, and empirical intelligence)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Created </a:t>
            </a:r>
            <a:r>
              <a:rPr lang="en-CA" dirty="0" smtClean="0">
                <a:solidFill>
                  <a:srgbClr val="00B050"/>
                </a:solidFill>
              </a:rPr>
              <a:t>four psychological functions:</a:t>
            </a:r>
            <a:endParaRPr lang="en-CA" dirty="0" smtClean="0"/>
          </a:p>
          <a:p>
            <a:pPr lvl="1"/>
            <a:r>
              <a:rPr lang="en-CA" dirty="0" smtClean="0"/>
              <a:t>a) </a:t>
            </a:r>
            <a:r>
              <a:rPr lang="en-CA" b="1" dirty="0" smtClean="0">
                <a:solidFill>
                  <a:srgbClr val="00B050"/>
                </a:solidFill>
              </a:rPr>
              <a:t>sensation</a:t>
            </a:r>
            <a:r>
              <a:rPr lang="en-CA" dirty="0" smtClean="0"/>
              <a:t> (technoscience, empirical); </a:t>
            </a:r>
          </a:p>
          <a:p>
            <a:pPr lvl="1"/>
            <a:r>
              <a:rPr lang="en-CA" dirty="0" smtClean="0"/>
              <a:t>b) </a:t>
            </a:r>
            <a:r>
              <a:rPr lang="en-CA" b="1" dirty="0" smtClean="0">
                <a:solidFill>
                  <a:srgbClr val="00B050"/>
                </a:solidFill>
              </a:rPr>
              <a:t>feeling</a:t>
            </a:r>
            <a:r>
              <a:rPr lang="en-CA" dirty="0" smtClean="0"/>
              <a:t> (emotional, psyche); </a:t>
            </a:r>
          </a:p>
          <a:p>
            <a:pPr lvl="1"/>
            <a:r>
              <a:rPr lang="en-CA" dirty="0" smtClean="0"/>
              <a:t>c) </a:t>
            </a:r>
            <a:r>
              <a:rPr lang="en-CA" b="1" dirty="0" smtClean="0">
                <a:solidFill>
                  <a:srgbClr val="00B050"/>
                </a:solidFill>
              </a:rPr>
              <a:t>thinking</a:t>
            </a:r>
            <a:r>
              <a:rPr lang="en-CA" dirty="0" smtClean="0"/>
              <a:t> (rationale, logical psyche, mental); and </a:t>
            </a:r>
          </a:p>
          <a:p>
            <a:pPr lvl="1"/>
            <a:r>
              <a:rPr lang="en-CA" dirty="0" smtClean="0"/>
              <a:t>d) </a:t>
            </a:r>
            <a:r>
              <a:rPr lang="en-CA" b="1" dirty="0" smtClean="0">
                <a:solidFill>
                  <a:srgbClr val="00B050"/>
                </a:solidFill>
              </a:rPr>
              <a:t>intuition</a:t>
            </a:r>
            <a:r>
              <a:rPr lang="en-CA" dirty="0" smtClean="0"/>
              <a:t> (spirit, understandings of essence, humanistic). 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Main Building Blocks of Brazilian HPTD-M approach </a:t>
            </a:r>
            <a:r>
              <a:rPr lang="en-CA" sz="2000" dirty="0" smtClean="0"/>
              <a:t>(first and second layers using Jungian and </a:t>
            </a:r>
            <a:r>
              <a:rPr lang="en-CA" sz="2000" dirty="0" smtClean="0"/>
              <a:t>Myers-Briggs</a:t>
            </a:r>
            <a:r>
              <a:rPr lang="en-CA" sz="2000" dirty="0" smtClean="0"/>
              <a:t>’ perspectives)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20688"/>
            <a:ext cx="8147248" cy="576064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Each discipline in </a:t>
            </a:r>
            <a:r>
              <a:rPr lang="en-CA" b="1" dirty="0" smtClean="0"/>
              <a:t>the academy </a:t>
            </a:r>
            <a:r>
              <a:rPr lang="en-CA" dirty="0" smtClean="0"/>
              <a:t>has its own name and is involved in </a:t>
            </a:r>
            <a:r>
              <a:rPr lang="en-CA" i="1" dirty="0" smtClean="0"/>
              <a:t>producing</a:t>
            </a:r>
            <a:r>
              <a:rPr lang="en-CA" dirty="0" smtClean="0"/>
              <a:t> new knowledge for its knowledge base </a:t>
            </a:r>
          </a:p>
          <a:p>
            <a:pPr lvl="1"/>
            <a:r>
              <a:rPr lang="en-CA" dirty="0" smtClean="0"/>
              <a:t>NOTE </a:t>
            </a:r>
            <a:r>
              <a:rPr lang="en-CA" b="1" dirty="0" smtClean="0">
                <a:solidFill>
                  <a:srgbClr val="C00000"/>
                </a:solidFill>
              </a:rPr>
              <a:t>producing</a:t>
            </a:r>
            <a:r>
              <a:rPr lang="en-CA" dirty="0" smtClean="0"/>
              <a:t> knowledge entails a pre-determined process leading to validatable or trustworthy outcomes, while </a:t>
            </a:r>
            <a:r>
              <a:rPr lang="en-CA" b="1" dirty="0" smtClean="0">
                <a:solidFill>
                  <a:srgbClr val="0070C0"/>
                </a:solidFill>
              </a:rPr>
              <a:t>co-creating</a:t>
            </a:r>
            <a:r>
              <a:rPr lang="en-CA" dirty="0" smtClean="0"/>
              <a:t> knowledge requires an imaginative, inventive process leading to something emerging for the first time</a:t>
            </a:r>
          </a:p>
          <a:p>
            <a:r>
              <a:rPr lang="en-CA" dirty="0" smtClean="0"/>
              <a:t>Disciplines are basically divided into arts and cultural studies, humanities, natural sciences, social sciences, formal sciences (e.g., computers, math), and applied/administrative sciences</a:t>
            </a:r>
          </a:p>
          <a:p>
            <a:pPr lvl="1"/>
            <a:r>
              <a:rPr lang="en-CA" sz="1100" dirty="0" smtClean="0">
                <a:hlinkClick r:id="rId3"/>
              </a:rPr>
              <a:t>https://en.wikipedia.org/wiki/Outline_of_academic_disciplines</a:t>
            </a:r>
            <a:r>
              <a:rPr lang="en-CA" sz="1100" dirty="0" smtClean="0"/>
              <a:t> </a:t>
            </a:r>
          </a:p>
          <a:p>
            <a:r>
              <a:rPr lang="en-CA" dirty="0" smtClean="0"/>
              <a:t>Each discipline usually has its own journals, library holdings, learned societies, professional associations, academic departments within faculties, and funding streams.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Disciplines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/>
          <a:lstStyle/>
          <a:p>
            <a:r>
              <a:rPr lang="en-CA" sz="2800" dirty="0" smtClean="0"/>
              <a:t>TD problem solving that creates </a:t>
            </a:r>
            <a:r>
              <a:rPr lang="en-CA" sz="2800" b="1" dirty="0" smtClean="0"/>
              <a:t>applied knowledge and applied understandings of reality </a:t>
            </a:r>
            <a:r>
              <a:rPr lang="en-CA" sz="2800" dirty="0" smtClean="0"/>
              <a:t>depends on Hegelian </a:t>
            </a:r>
            <a:r>
              <a:rPr lang="en-CA" sz="2800" b="1" u="sng" dirty="0" smtClean="0"/>
              <a:t>dialogue</a:t>
            </a:r>
            <a:r>
              <a:rPr lang="en-CA" sz="2800" dirty="0" smtClean="0"/>
              <a:t> </a:t>
            </a:r>
            <a:r>
              <a:rPr lang="en-CA" sz="2800" dirty="0" smtClean="0"/>
              <a:t>(thesis-antithesis-synthesis)(resisting </a:t>
            </a:r>
            <a:r>
              <a:rPr lang="en-CA" sz="2800" dirty="0" smtClean="0"/>
              <a:t>dualism) between two </a:t>
            </a:r>
            <a:r>
              <a:rPr lang="en-CA" sz="2800" dirty="0" smtClean="0">
                <a:solidFill>
                  <a:srgbClr val="C00000"/>
                </a:solidFill>
              </a:rPr>
              <a:t>met</a:t>
            </a:r>
            <a:r>
              <a:rPr lang="en-CA" sz="2800" dirty="0" smtClean="0">
                <a:solidFill>
                  <a:srgbClr val="0070C0"/>
                </a:solidFill>
              </a:rPr>
              <a:t>hods </a:t>
            </a:r>
            <a:r>
              <a:rPr lang="en-CA" sz="2800" dirty="0" smtClean="0"/>
              <a:t>(using the four psychological functions): </a:t>
            </a:r>
          </a:p>
          <a:p>
            <a:pPr lvl="1"/>
            <a:r>
              <a:rPr lang="en-CA" sz="2800" dirty="0" smtClean="0"/>
              <a:t>(a) </a:t>
            </a:r>
            <a:r>
              <a:rPr lang="en-CA" sz="2800" b="1" i="1" dirty="0" smtClean="0"/>
              <a:t>subjective</a:t>
            </a:r>
            <a:r>
              <a:rPr lang="en-CA" sz="2800" b="1" dirty="0" smtClean="0"/>
              <a:t> </a:t>
            </a:r>
            <a:r>
              <a:rPr lang="en-CA" sz="2800" b="1" dirty="0" smtClean="0">
                <a:solidFill>
                  <a:srgbClr val="C00000"/>
                </a:solidFill>
              </a:rPr>
              <a:t>synthetic</a:t>
            </a:r>
            <a:r>
              <a:rPr lang="en-CA" sz="2800" b="1" dirty="0" smtClean="0"/>
              <a:t> methods </a:t>
            </a:r>
            <a:endParaRPr lang="en-CA" sz="2800" dirty="0" smtClean="0"/>
          </a:p>
          <a:p>
            <a:pPr lvl="2"/>
            <a:r>
              <a:rPr lang="en-CA" sz="2800" dirty="0" smtClean="0"/>
              <a:t>emotions and intuition – </a:t>
            </a:r>
            <a:r>
              <a:rPr lang="en-CA" sz="2800" b="1" dirty="0" smtClean="0">
                <a:solidFill>
                  <a:srgbClr val="C00000"/>
                </a:solidFill>
              </a:rPr>
              <a:t>soft skills </a:t>
            </a:r>
          </a:p>
          <a:p>
            <a:pPr lvl="1"/>
            <a:r>
              <a:rPr lang="en-CA" sz="2800" dirty="0" smtClean="0"/>
              <a:t>(b) </a:t>
            </a:r>
            <a:r>
              <a:rPr lang="en-CA" sz="2800" b="1" i="1" dirty="0" smtClean="0"/>
              <a:t>objective</a:t>
            </a:r>
            <a:r>
              <a:rPr lang="en-CA" sz="2800" b="1" dirty="0" smtClean="0"/>
              <a:t> </a:t>
            </a:r>
            <a:r>
              <a:rPr lang="en-CA" sz="2800" b="1" dirty="0" smtClean="0">
                <a:solidFill>
                  <a:srgbClr val="0070C0"/>
                </a:solidFill>
              </a:rPr>
              <a:t>analytical</a:t>
            </a:r>
            <a:r>
              <a:rPr lang="en-CA" sz="2800" b="1" dirty="0" smtClean="0"/>
              <a:t> methods </a:t>
            </a:r>
          </a:p>
          <a:p>
            <a:pPr lvl="2"/>
            <a:r>
              <a:rPr lang="en-CA" sz="2800" dirty="0" smtClean="0"/>
              <a:t>sensation [empirical] and thinking – </a:t>
            </a:r>
            <a:r>
              <a:rPr lang="en-CA" sz="2800" b="1" dirty="0" smtClean="0">
                <a:solidFill>
                  <a:srgbClr val="0070C0"/>
                </a:solidFill>
              </a:rPr>
              <a:t>hard skills</a:t>
            </a:r>
            <a:endParaRPr lang="en-CA" sz="28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 third layer of Brazilian HPTD-M approach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3600" b="1" dirty="0" smtClean="0"/>
              <a:t>Human functions </a:t>
            </a:r>
            <a:r>
              <a:rPr lang="en-CA" sz="3600" b="1" dirty="0" smtClean="0"/>
              <a:t>of:</a:t>
            </a:r>
          </a:p>
          <a:p>
            <a:r>
              <a:rPr lang="en-CA" sz="3600" b="1" dirty="0" smtClean="0"/>
              <a:t>Judgement </a:t>
            </a:r>
            <a:r>
              <a:rPr lang="en-CA" sz="3600" b="1" dirty="0" smtClean="0"/>
              <a:t>(judging)</a:t>
            </a:r>
          </a:p>
          <a:p>
            <a:pPr lvl="1"/>
            <a:r>
              <a:rPr lang="en-CA" sz="3600" dirty="0" smtClean="0"/>
              <a:t>emotional intelligence (feeling</a:t>
            </a:r>
            <a:r>
              <a:rPr lang="en-CA" sz="3600" dirty="0" smtClean="0"/>
              <a:t>)</a:t>
            </a:r>
          </a:p>
          <a:p>
            <a:pPr lvl="1"/>
            <a:r>
              <a:rPr lang="en-CA" sz="3600" dirty="0" smtClean="0"/>
              <a:t>rational </a:t>
            </a:r>
            <a:r>
              <a:rPr lang="en-CA" sz="3600" dirty="0" smtClean="0"/>
              <a:t>intelligence (thinking)</a:t>
            </a:r>
          </a:p>
          <a:p>
            <a:r>
              <a:rPr lang="en-CA" sz="3600" b="1" dirty="0" smtClean="0"/>
              <a:t>Perceptions </a:t>
            </a:r>
            <a:r>
              <a:rPr lang="en-CA" sz="3600" b="1" dirty="0" smtClean="0"/>
              <a:t>(perceiving)</a:t>
            </a:r>
          </a:p>
          <a:p>
            <a:pPr lvl="1"/>
            <a:r>
              <a:rPr lang="en-CA" sz="3600" dirty="0" smtClean="0"/>
              <a:t>intuitive </a:t>
            </a:r>
            <a:r>
              <a:rPr lang="en-CA" sz="3600" dirty="0" smtClean="0"/>
              <a:t>intelligence (intuition)</a:t>
            </a:r>
          </a:p>
          <a:p>
            <a:pPr lvl="1"/>
            <a:r>
              <a:rPr lang="en-CA" sz="3600" dirty="0" smtClean="0"/>
              <a:t>empirical </a:t>
            </a:r>
            <a:r>
              <a:rPr lang="en-CA" sz="3600" dirty="0" smtClean="0"/>
              <a:t>intelligence (sensation/experiences)</a:t>
            </a:r>
            <a:endParaRPr lang="en-CA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Final layer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692696"/>
            <a:ext cx="7488832" cy="5760640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Four requirements for TD problem solving </a:t>
            </a:r>
            <a:r>
              <a:rPr lang="en-CA" dirty="0" smtClean="0"/>
              <a:t>when engaged in public administration: </a:t>
            </a:r>
          </a:p>
          <a:p>
            <a:pPr lvl="1"/>
            <a:r>
              <a:rPr lang="en-CA" b="1" dirty="0" smtClean="0"/>
              <a:t>Analytical</a:t>
            </a:r>
            <a:r>
              <a:rPr lang="en-CA" dirty="0" smtClean="0"/>
              <a:t> </a:t>
            </a:r>
          </a:p>
          <a:p>
            <a:pPr lvl="2"/>
            <a:r>
              <a:rPr lang="en-CA" dirty="0" smtClean="0"/>
              <a:t>(a) </a:t>
            </a:r>
            <a:r>
              <a:rPr lang="en-CA" b="1" dirty="0" smtClean="0">
                <a:solidFill>
                  <a:srgbClr val="C00000"/>
                </a:solidFill>
              </a:rPr>
              <a:t>feasibility</a:t>
            </a:r>
            <a:r>
              <a:rPr lang="en-CA" dirty="0" smtClean="0"/>
              <a:t> (empirical)</a:t>
            </a:r>
          </a:p>
          <a:p>
            <a:pPr lvl="2"/>
            <a:r>
              <a:rPr lang="en-CA" dirty="0" smtClean="0"/>
              <a:t>(b) </a:t>
            </a:r>
            <a:r>
              <a:rPr lang="en-CA" b="1" dirty="0" smtClean="0">
                <a:solidFill>
                  <a:srgbClr val="C00000"/>
                </a:solidFill>
              </a:rPr>
              <a:t>rationality</a:t>
            </a:r>
            <a:r>
              <a:rPr lang="en-CA" dirty="0" smtClean="0"/>
              <a:t> (reason)</a:t>
            </a:r>
          </a:p>
          <a:p>
            <a:pPr lvl="1"/>
            <a:r>
              <a:rPr lang="en-CA" b="1" dirty="0" smtClean="0"/>
              <a:t>Synthetic</a:t>
            </a:r>
            <a:r>
              <a:rPr lang="en-CA" dirty="0" smtClean="0"/>
              <a:t> </a:t>
            </a:r>
          </a:p>
          <a:p>
            <a:pPr lvl="2"/>
            <a:r>
              <a:rPr lang="en-CA" dirty="0" smtClean="0"/>
              <a:t>(c) </a:t>
            </a:r>
            <a:r>
              <a:rPr lang="en-CA" b="1" dirty="0" smtClean="0">
                <a:solidFill>
                  <a:srgbClr val="C00000"/>
                </a:solidFill>
              </a:rPr>
              <a:t>reasonableness</a:t>
            </a:r>
            <a:r>
              <a:rPr lang="en-CA" dirty="0" smtClean="0"/>
              <a:t> (emotional)</a:t>
            </a:r>
          </a:p>
          <a:p>
            <a:pPr lvl="2"/>
            <a:r>
              <a:rPr lang="en-CA" dirty="0" smtClean="0"/>
              <a:t>(d) </a:t>
            </a:r>
            <a:r>
              <a:rPr lang="en-CA" b="1" dirty="0" smtClean="0">
                <a:solidFill>
                  <a:srgbClr val="C00000"/>
                </a:solidFill>
              </a:rPr>
              <a:t>meaningfulness</a:t>
            </a:r>
            <a:r>
              <a:rPr lang="en-CA" dirty="0" smtClean="0"/>
              <a:t> </a:t>
            </a:r>
            <a:r>
              <a:rPr lang="en-CA" dirty="0" smtClean="0"/>
              <a:t>(intuitive)</a:t>
            </a:r>
          </a:p>
          <a:p>
            <a:r>
              <a:rPr lang="en-CA" dirty="0" smtClean="0"/>
              <a:t>Public management tends to privilege the </a:t>
            </a:r>
            <a:r>
              <a:rPr lang="en-CA" b="1" dirty="0" smtClean="0"/>
              <a:t>analytical methods </a:t>
            </a:r>
            <a:r>
              <a:rPr lang="en-CA" dirty="0" smtClean="0"/>
              <a:t>(feasible and rationale – control and accountability) at the expense of the human side (reasonableness, meaning, and sense) </a:t>
            </a:r>
            <a:r>
              <a:rPr lang="en-CA" dirty="0" smtClean="0"/>
              <a:t>(i.e., lack </a:t>
            </a:r>
            <a:r>
              <a:rPr lang="en-CA" dirty="0" smtClean="0"/>
              <a:t>of </a:t>
            </a:r>
            <a:r>
              <a:rPr lang="en-CA" b="1" dirty="0" smtClean="0"/>
              <a:t>synthetic methods</a:t>
            </a:r>
            <a:r>
              <a:rPr lang="en-CA" dirty="0" smtClean="0"/>
              <a:t>).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HPTD-M i</a:t>
            </a:r>
            <a:r>
              <a:rPr lang="en-CA" dirty="0" smtClean="0"/>
              <a:t>n </a:t>
            </a:r>
            <a:r>
              <a:rPr lang="en-CA" dirty="0" smtClean="0"/>
              <a:t>practice: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Sue\Pictures\Figure 4 brazil TD approach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08720"/>
            <a:ext cx="5529050" cy="564453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CA" dirty="0" smtClean="0"/>
              <a:t>Brazilian HPTD-M approach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Sue\AppData\Local\Microsoft\Windows\INetCache\IE\GVXD3Z7Y\Soft-skills-v-Hard-skill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77622">
            <a:off x="-121568" y="2448212"/>
            <a:ext cx="3191196" cy="16657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23320" y="764704"/>
            <a:ext cx="6120680" cy="4525963"/>
          </a:xfrm>
        </p:spPr>
        <p:txBody>
          <a:bodyPr>
            <a:noAutofit/>
          </a:bodyPr>
          <a:lstStyle/>
          <a:p>
            <a:r>
              <a:rPr lang="en-CA" sz="2800" dirty="0" smtClean="0"/>
              <a:t>TD work would reflect a concerted effort to balance</a:t>
            </a:r>
          </a:p>
          <a:p>
            <a:pPr>
              <a:buNone/>
            </a:pPr>
            <a:r>
              <a:rPr lang="en-CA" sz="2800" dirty="0" smtClean="0"/>
              <a:t>(a) concrete </a:t>
            </a:r>
            <a:r>
              <a:rPr lang="en-CA" sz="2800" b="1" dirty="0" smtClean="0">
                <a:solidFill>
                  <a:srgbClr val="C00000"/>
                </a:solidFill>
              </a:rPr>
              <a:t>perceptions</a:t>
            </a:r>
            <a:r>
              <a:rPr lang="en-CA" sz="2800" dirty="0" smtClean="0"/>
              <a:t> of facts and patterns and (b) causal </a:t>
            </a:r>
            <a:r>
              <a:rPr lang="en-CA" sz="2800" b="1" dirty="0" smtClean="0">
                <a:solidFill>
                  <a:srgbClr val="0070C0"/>
                </a:solidFill>
              </a:rPr>
              <a:t>logic</a:t>
            </a:r>
            <a:r>
              <a:rPr lang="en-CA" sz="2800" dirty="0" smtClean="0"/>
              <a:t> and interpretation (</a:t>
            </a:r>
            <a:r>
              <a:rPr lang="en-CA" sz="2800" u="sng" dirty="0" smtClean="0"/>
              <a:t>hard analytical skills</a:t>
            </a:r>
            <a:r>
              <a:rPr lang="en-CA" sz="2800" dirty="0" smtClean="0"/>
              <a:t>) </a:t>
            </a:r>
          </a:p>
          <a:p>
            <a:pPr>
              <a:buNone/>
            </a:pPr>
            <a:r>
              <a:rPr lang="en-CA" sz="2800" b="1" dirty="0" smtClean="0"/>
              <a:t>with</a:t>
            </a:r>
            <a:r>
              <a:rPr lang="en-CA" sz="2800" dirty="0" smtClean="0"/>
              <a:t> </a:t>
            </a:r>
          </a:p>
          <a:p>
            <a:pPr>
              <a:buNone/>
            </a:pPr>
            <a:r>
              <a:rPr lang="en-CA" sz="2800" dirty="0" smtClean="0"/>
              <a:t>(c) abstract moral and ethical </a:t>
            </a:r>
            <a:r>
              <a:rPr lang="en-CA" sz="2800" b="1" dirty="0" smtClean="0">
                <a:solidFill>
                  <a:srgbClr val="7030A0"/>
                </a:solidFill>
              </a:rPr>
              <a:t>value</a:t>
            </a:r>
            <a:r>
              <a:rPr lang="en-CA" sz="2800" dirty="0" smtClean="0"/>
              <a:t> </a:t>
            </a:r>
            <a:r>
              <a:rPr lang="en-CA" sz="2800" b="1" dirty="0" smtClean="0">
                <a:solidFill>
                  <a:srgbClr val="7030A0"/>
                </a:solidFill>
              </a:rPr>
              <a:t>judgements</a:t>
            </a:r>
            <a:r>
              <a:rPr lang="en-CA" sz="2800" dirty="0" smtClean="0"/>
              <a:t> (wisdom and reasonableness) and (d) gut reactions, </a:t>
            </a:r>
            <a:r>
              <a:rPr lang="en-CA" sz="2800" b="1" dirty="0" smtClean="0">
                <a:solidFill>
                  <a:srgbClr val="92D050"/>
                </a:solidFill>
              </a:rPr>
              <a:t>insights</a:t>
            </a:r>
            <a:r>
              <a:rPr lang="en-CA" sz="2800" dirty="0" smtClean="0"/>
              <a:t>, and intuition (</a:t>
            </a:r>
            <a:r>
              <a:rPr lang="en-CA" sz="2800" u="sng" dirty="0" smtClean="0"/>
              <a:t>soft synthetic skills</a:t>
            </a:r>
            <a:r>
              <a:rPr lang="en-CA" sz="2800" dirty="0" smtClean="0"/>
              <a:t>).</a:t>
            </a: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In short… the Brazilian HPTD-M holds that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Complexity must be accommodated </a:t>
            </a:r>
          </a:p>
          <a:p>
            <a:r>
              <a:rPr lang="en-CA" dirty="0" smtClean="0"/>
              <a:t>Push back against dualistic thinking</a:t>
            </a:r>
          </a:p>
          <a:p>
            <a:r>
              <a:rPr lang="en-CA" dirty="0" smtClean="0"/>
              <a:t>Must balance subjective with objective</a:t>
            </a:r>
          </a:p>
          <a:p>
            <a:r>
              <a:rPr lang="en-CA" dirty="0" smtClean="0"/>
              <a:t>Science (empirical) is not enough anymore</a:t>
            </a:r>
          </a:p>
          <a:p>
            <a:r>
              <a:rPr lang="en-CA" dirty="0" smtClean="0"/>
              <a:t>Focus on humanity/human side is too weak</a:t>
            </a:r>
          </a:p>
          <a:p>
            <a:r>
              <a:rPr lang="en-CA" dirty="0" smtClean="0"/>
              <a:t>Fragmentation and specialization are insufficient; need integration and wholism</a:t>
            </a:r>
          </a:p>
          <a:p>
            <a:r>
              <a:rPr lang="en-CA" dirty="0" smtClean="0"/>
              <a:t>Disciplines are not enough anymore; need to work with those living the problem</a:t>
            </a:r>
          </a:p>
          <a:p>
            <a:r>
              <a:rPr lang="en-CA" dirty="0" smtClean="0"/>
              <a:t>What counts as knowledge, reality, and logic must change</a:t>
            </a:r>
          </a:p>
          <a:p>
            <a:pPr>
              <a:buNone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Common threads </a:t>
            </a:r>
            <a:endParaRPr lang="en-CA" dirty="0"/>
          </a:p>
        </p:txBody>
      </p:sp>
      <p:pic>
        <p:nvPicPr>
          <p:cNvPr id="45058" name="Picture 2" descr="C:\Users\Sue\AppData\Local\Microsoft\Windows\INetCache\IE\GVXD3Z7Y\underwater_wavy_line_by_naralilia-d6t704v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4000000" cy="148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If you want a </a:t>
            </a:r>
            <a:r>
              <a:rPr lang="en-CA" b="1" dirty="0" smtClean="0">
                <a:solidFill>
                  <a:srgbClr val="CC9900"/>
                </a:solidFill>
              </a:rPr>
              <a:t>new methodology </a:t>
            </a:r>
            <a:r>
              <a:rPr lang="en-CA" dirty="0" smtClean="0"/>
              <a:t>(four axioms) for co-creating knowledge that is cross-fertilized, emergent, embodied, and </a:t>
            </a:r>
            <a:r>
              <a:rPr lang="en-CA" dirty="0" smtClean="0"/>
              <a:t>complex – </a:t>
            </a:r>
            <a:r>
              <a:rPr lang="en-CA" dirty="0" smtClean="0"/>
              <a:t>go with </a:t>
            </a:r>
            <a:r>
              <a:rPr lang="en-CA" b="1" dirty="0" smtClean="0"/>
              <a:t>Nicolescu</a:t>
            </a:r>
          </a:p>
          <a:p>
            <a:r>
              <a:rPr lang="en-CA" dirty="0" smtClean="0"/>
              <a:t>If you think </a:t>
            </a:r>
            <a:r>
              <a:rPr lang="en-CA" b="1" dirty="0" smtClean="0">
                <a:solidFill>
                  <a:srgbClr val="CC9900"/>
                </a:solidFill>
              </a:rPr>
              <a:t>science is still most important </a:t>
            </a:r>
            <a:r>
              <a:rPr lang="en-CA" dirty="0" smtClean="0"/>
              <a:t>but agree it must now work with society, go with the </a:t>
            </a:r>
            <a:r>
              <a:rPr lang="en-CA" b="1" dirty="0" smtClean="0"/>
              <a:t>Zurich</a:t>
            </a:r>
            <a:r>
              <a:rPr lang="en-CA" dirty="0" smtClean="0"/>
              <a:t> approach to generate socially robust, socially accountable, and socially distributed </a:t>
            </a:r>
            <a:r>
              <a:rPr lang="en-CA" dirty="0" smtClean="0"/>
              <a:t>knowledge developed in context</a:t>
            </a:r>
            <a:endParaRPr lang="en-CA" dirty="0" smtClean="0"/>
          </a:p>
          <a:p>
            <a:r>
              <a:rPr lang="en-CA" dirty="0" smtClean="0"/>
              <a:t>If you think knowledge creation should employ a </a:t>
            </a:r>
            <a:r>
              <a:rPr lang="en-CA" b="1" dirty="0" smtClean="0">
                <a:solidFill>
                  <a:srgbClr val="CC9900"/>
                </a:solidFill>
              </a:rPr>
              <a:t>holistic approach </a:t>
            </a:r>
            <a:r>
              <a:rPr lang="en-CA" dirty="0" smtClean="0"/>
              <a:t>that concerns understanding the actions of the whole – go with the </a:t>
            </a:r>
            <a:r>
              <a:rPr lang="en-CA" b="1" dirty="0" smtClean="0"/>
              <a:t>Brazilian</a:t>
            </a:r>
            <a:r>
              <a:rPr lang="en-CA" dirty="0" smtClean="0"/>
              <a:t> </a:t>
            </a:r>
            <a:r>
              <a:rPr lang="en-CA" b="1" dirty="0" smtClean="0"/>
              <a:t>HPTD-M</a:t>
            </a:r>
            <a:r>
              <a:rPr lang="en-CA" dirty="0" smtClean="0"/>
              <a:t> approach to generate applicable knowledge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Takeaways: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Mehta. K. (2019, August 30). The difference between the disciplinarities. </a:t>
            </a:r>
            <a:r>
              <a:rPr lang="en-CA" i="1" dirty="0" smtClean="0"/>
              <a:t>The Lore Blog. </a:t>
            </a:r>
            <a:r>
              <a:rPr lang="en-CA" dirty="0" smtClean="0"/>
              <a:t>https://blog.lore.online/2019/08/30/disciplinarities.html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Images for slides 4 and 6 are from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7800"/>
            <a:ext cx="8496944" cy="5077544"/>
          </a:xfrm>
        </p:spPr>
        <p:txBody>
          <a:bodyPr>
            <a:normAutofit/>
          </a:bodyPr>
          <a:lstStyle/>
          <a:p>
            <a:r>
              <a:rPr lang="en-CA" sz="3600" dirty="0" smtClean="0"/>
              <a:t>All three </a:t>
            </a:r>
            <a:r>
              <a:rPr lang="en-CA" sz="3600" dirty="0" smtClean="0"/>
              <a:t>familiar word-forming elements </a:t>
            </a:r>
            <a:r>
              <a:rPr lang="en-CA" sz="3600" dirty="0" smtClean="0"/>
              <a:t>refer </a:t>
            </a:r>
            <a:r>
              <a:rPr lang="en-CA" sz="3600" dirty="0" smtClean="0"/>
              <a:t>to research and scholarship confined to the university setting:</a:t>
            </a:r>
          </a:p>
          <a:p>
            <a:pPr lvl="1"/>
            <a:r>
              <a:rPr lang="en-CA" sz="3600" b="1" dirty="0" smtClean="0">
                <a:solidFill>
                  <a:srgbClr val="92D050"/>
                </a:solidFill>
              </a:rPr>
              <a:t>mono</a:t>
            </a:r>
            <a:r>
              <a:rPr lang="en-CA" sz="3600" dirty="0" smtClean="0"/>
              <a:t> means </a:t>
            </a:r>
            <a:r>
              <a:rPr lang="en-CA" sz="3600" b="1" dirty="0" smtClean="0"/>
              <a:t>one</a:t>
            </a:r>
            <a:r>
              <a:rPr lang="en-CA" sz="3600" dirty="0" smtClean="0"/>
              <a:t> </a:t>
            </a:r>
            <a:r>
              <a:rPr lang="en-CA" sz="3600" i="1" dirty="0" smtClean="0"/>
              <a:t>discipline</a:t>
            </a:r>
          </a:p>
          <a:p>
            <a:pPr lvl="1"/>
            <a:r>
              <a:rPr lang="en-CA" sz="3600" b="1" dirty="0" smtClean="0">
                <a:solidFill>
                  <a:srgbClr val="C00000"/>
                </a:solidFill>
              </a:rPr>
              <a:t>multi</a:t>
            </a:r>
            <a:r>
              <a:rPr lang="en-CA" sz="3600" dirty="0" smtClean="0"/>
              <a:t> means </a:t>
            </a:r>
            <a:r>
              <a:rPr lang="en-CA" sz="3600" b="1" dirty="0" smtClean="0"/>
              <a:t>many</a:t>
            </a:r>
            <a:r>
              <a:rPr lang="en-CA" sz="3600" dirty="0" smtClean="0"/>
              <a:t> </a:t>
            </a:r>
            <a:r>
              <a:rPr lang="en-CA" sz="3600" i="1" dirty="0" smtClean="0"/>
              <a:t>disciplines</a:t>
            </a:r>
          </a:p>
          <a:p>
            <a:pPr lvl="1"/>
            <a:r>
              <a:rPr lang="en-CA" sz="3600" b="1" dirty="0" smtClean="0">
                <a:solidFill>
                  <a:srgbClr val="0070C0"/>
                </a:solidFill>
              </a:rPr>
              <a:t>inter</a:t>
            </a:r>
            <a:r>
              <a:rPr lang="en-CA" sz="3600" dirty="0" smtClean="0"/>
              <a:t> means </a:t>
            </a:r>
            <a:r>
              <a:rPr lang="en-CA" sz="3600" b="1" dirty="0" smtClean="0"/>
              <a:t>between, among, in the midst of </a:t>
            </a:r>
            <a:r>
              <a:rPr lang="en-CA" sz="3600" i="1" dirty="0" smtClean="0"/>
              <a:t>disciplines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Disciplinary work is </a:t>
            </a:r>
            <a:r>
              <a:rPr lang="en-CA" b="1" dirty="0" smtClean="0">
                <a:solidFill>
                  <a:srgbClr val="92D050"/>
                </a:solidFill>
              </a:rPr>
              <a:t>all done </a:t>
            </a:r>
            <a:r>
              <a:rPr lang="en-CA" b="1" u="sng" dirty="0" smtClean="0">
                <a:solidFill>
                  <a:srgbClr val="92D050"/>
                </a:solidFill>
              </a:rPr>
              <a:t>within</a:t>
            </a:r>
            <a:r>
              <a:rPr lang="en-CA" b="1" dirty="0" smtClean="0">
                <a:solidFill>
                  <a:srgbClr val="92D050"/>
                </a:solidFill>
              </a:rPr>
              <a:t> the academy</a:t>
            </a:r>
            <a:endParaRPr lang="en-CA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7056784" cy="5472608"/>
          </a:xfrm>
        </p:spPr>
        <p:txBody>
          <a:bodyPr>
            <a:noAutofit/>
          </a:bodyPr>
          <a:lstStyle/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mono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intra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) means one discipline in total isolation</a:t>
            </a:r>
          </a:p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multi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means more than one discipline, but they do not intersect nor is there any intent to merge disciplinary knowledge – boundaries remain intact. Disciplines are adjacent (close to and nearby), but they only share respective knowledge, so people can extract what they want/need for their </a:t>
            </a:r>
            <a:r>
              <a:rPr lang="en-CA" sz="2400" i="1" dirty="0" smtClean="0">
                <a:latin typeface="Arial" pitchFamily="34" charset="0"/>
                <a:cs typeface="Arial" pitchFamily="34" charset="0"/>
              </a:rPr>
              <a:t>own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disciplinary work </a:t>
            </a:r>
          </a:p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inter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means </a:t>
            </a:r>
            <a:r>
              <a:rPr lang="en-CA" sz="2400" i="1" dirty="0" smtClean="0">
                <a:latin typeface="Arial" pitchFamily="34" charset="0"/>
                <a:cs typeface="Arial" pitchFamily="34" charset="0"/>
              </a:rPr>
              <a:t>coordinated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CA" sz="2400" i="1" dirty="0" smtClean="0">
                <a:latin typeface="Arial" pitchFamily="34" charset="0"/>
                <a:cs typeface="Arial" pitchFamily="34" charset="0"/>
              </a:rPr>
              <a:t>reciprocal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i="1" dirty="0" smtClean="0">
                <a:latin typeface="Arial" pitchFamily="34" charset="0"/>
                <a:cs typeface="Arial" pitchFamily="34" charset="0"/>
              </a:rPr>
              <a:t>collaboration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CA" sz="2400" i="1" dirty="0" smtClean="0">
                <a:latin typeface="Arial" pitchFamily="34" charset="0"/>
                <a:cs typeface="Arial" pitchFamily="34" charset="0"/>
              </a:rPr>
              <a:t>integration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between or among </a:t>
            </a:r>
            <a:r>
              <a:rPr lang="en-CA" sz="2400" u="sng" dirty="0" smtClean="0">
                <a:latin typeface="Arial" pitchFamily="34" charset="0"/>
                <a:cs typeface="Arial" pitchFamily="34" charset="0"/>
              </a:rPr>
              <a:t>teams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of disciplines, </a:t>
            </a:r>
            <a:r>
              <a:rPr lang="en-CA" sz="2400" u="sng" dirty="0" smtClean="0">
                <a:latin typeface="Arial" pitchFamily="34" charset="0"/>
                <a:cs typeface="Arial" pitchFamily="34" charset="0"/>
              </a:rPr>
              <a:t>but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there is no intent to dismantle disciplinary boundaries just bridge them, so people can work together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Disciplinarity</a:t>
            </a:r>
            <a:endParaRPr lang="en-C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04664"/>
            <a:ext cx="1724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132856"/>
            <a:ext cx="1800200" cy="169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221088"/>
            <a:ext cx="1728192" cy="185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24744"/>
            <a:ext cx="7772400" cy="5328592"/>
          </a:xfrm>
        </p:spPr>
        <p:txBody>
          <a:bodyPr>
            <a:normAutofit fontScale="92500" lnSpcReduction="20000"/>
          </a:bodyPr>
          <a:lstStyle/>
          <a:p>
            <a:r>
              <a:rPr lang="en-CA" sz="2400" i="1" dirty="0" smtClean="0"/>
              <a:t>Trans</a:t>
            </a:r>
            <a:r>
              <a:rPr lang="en-CA" sz="2400" dirty="0" smtClean="0"/>
              <a:t> means to </a:t>
            </a:r>
            <a:r>
              <a:rPr lang="en-CA" sz="2400" b="1" dirty="0" smtClean="0"/>
              <a:t>cross, over, beyond, through, and </a:t>
            </a:r>
            <a:r>
              <a:rPr lang="en-CA" sz="2400" b="1" dirty="0" err="1" smtClean="0"/>
              <a:t>zig-zag</a:t>
            </a:r>
            <a:endParaRPr lang="en-CA" sz="2400" b="1" dirty="0" smtClean="0"/>
          </a:p>
          <a:p>
            <a:r>
              <a:rPr lang="en-CA" dirty="0" smtClean="0"/>
              <a:t>Many people narrowly understand transdisciplinarity to be interdisciplinarity with the intent to create new and novel theories, methods, conceptualizations, or approaches that transcend (move beyond) the individual </a:t>
            </a:r>
            <a:r>
              <a:rPr lang="en-CA" u="sng" dirty="0" smtClean="0"/>
              <a:t>disciplines</a:t>
            </a:r>
            <a:r>
              <a:rPr lang="en-CA" dirty="0" smtClean="0"/>
              <a:t> involved in interdisciplinary </a:t>
            </a:r>
            <a:r>
              <a:rPr lang="en-CA" b="1" dirty="0" smtClean="0"/>
              <a:t>team work.</a:t>
            </a:r>
            <a:endParaRPr lang="en-CA" dirty="0" smtClean="0"/>
          </a:p>
          <a:p>
            <a:pPr lvl="1"/>
            <a:r>
              <a:rPr lang="en-CA" dirty="0" smtClean="0"/>
              <a:t>This is a form of </a:t>
            </a:r>
            <a:r>
              <a:rPr lang="en-CA" b="1" dirty="0" smtClean="0">
                <a:solidFill>
                  <a:srgbClr val="FF3300"/>
                </a:solidFill>
              </a:rPr>
              <a:t>hyper or hybrid interdisciplinarity </a:t>
            </a:r>
            <a:r>
              <a:rPr lang="en-CA" dirty="0" smtClean="0"/>
              <a:t>because it is still </a:t>
            </a:r>
            <a:r>
              <a:rPr lang="en-CA" b="1" u="sng" dirty="0" smtClean="0"/>
              <a:t>inside</a:t>
            </a:r>
            <a:r>
              <a:rPr lang="en-CA" b="1" dirty="0" smtClean="0"/>
              <a:t> the academy.</a:t>
            </a:r>
          </a:p>
          <a:p>
            <a:r>
              <a:rPr lang="en-CA" dirty="0" smtClean="0"/>
              <a:t>While respecting this understanding and practice, my talk today presents a different approach, wherein ‘</a:t>
            </a:r>
            <a:r>
              <a:rPr lang="en-CA" i="1" dirty="0" smtClean="0"/>
              <a:t>the beyond</a:t>
            </a:r>
            <a:r>
              <a:rPr lang="en-CA" dirty="0" smtClean="0"/>
              <a:t>’ (trans) is literally </a:t>
            </a:r>
            <a:r>
              <a:rPr lang="en-CA" u="sng" dirty="0" smtClean="0"/>
              <a:t>beyond</a:t>
            </a:r>
            <a:r>
              <a:rPr lang="en-CA" dirty="0" smtClean="0"/>
              <a:t> university disciplines to involve others </a:t>
            </a:r>
            <a:r>
              <a:rPr lang="en-CA" b="1" u="sng" dirty="0" smtClean="0"/>
              <a:t>outside</a:t>
            </a:r>
            <a:r>
              <a:rPr lang="en-CA" b="1" dirty="0" smtClean="0"/>
              <a:t> the academy.</a:t>
            </a:r>
            <a:endParaRPr lang="en-CA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en-CA" b="1" dirty="0" smtClean="0"/>
              <a:t>Truncated transdisciplinarity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9985" y="2564904"/>
            <a:ext cx="340401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5832648" cy="5472608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knowledge co-creation</a:t>
            </a:r>
            <a:r>
              <a:rPr lang="en-CA" sz="4000" b="1" dirty="0" smtClean="0">
                <a:solidFill>
                  <a:srgbClr val="C00000"/>
                </a:solidFill>
              </a:rPr>
              <a:t>*</a:t>
            </a:r>
            <a:r>
              <a:rPr lang="en-CA" sz="2800" dirty="0" smtClean="0"/>
              <a:t> that is at the same time between, among, through, and beyond </a:t>
            </a:r>
            <a:r>
              <a:rPr lang="en-CA" sz="2800" b="1" dirty="0" smtClean="0"/>
              <a:t>academic disciplines </a:t>
            </a:r>
            <a:r>
              <a:rPr lang="en-CA" sz="2800" dirty="0" smtClean="0"/>
              <a:t>and includes </a:t>
            </a:r>
            <a:r>
              <a:rPr lang="en-CA" sz="2800" b="1" dirty="0" smtClean="0">
                <a:solidFill>
                  <a:srgbClr val="00B050"/>
                </a:solidFill>
              </a:rPr>
              <a:t>government</a:t>
            </a:r>
            <a:r>
              <a:rPr lang="en-CA" sz="2800" dirty="0" smtClean="0"/>
              <a:t>, </a:t>
            </a:r>
            <a:r>
              <a:rPr lang="en-CA" sz="2800" b="1" dirty="0" smtClean="0">
                <a:solidFill>
                  <a:srgbClr val="CC9900"/>
                </a:solidFill>
              </a:rPr>
              <a:t>industry</a:t>
            </a:r>
            <a:r>
              <a:rPr lang="en-CA" sz="2800" dirty="0" smtClean="0"/>
              <a:t>, and </a:t>
            </a:r>
            <a:r>
              <a:rPr lang="en-CA" sz="2800" b="1" dirty="0" smtClean="0">
                <a:solidFill>
                  <a:srgbClr val="FF3300"/>
                </a:solidFill>
              </a:rPr>
              <a:t>civil society</a:t>
            </a:r>
            <a:r>
              <a:rPr lang="en-CA" sz="2800" dirty="0" smtClean="0"/>
              <a:t>. </a:t>
            </a:r>
          </a:p>
          <a:p>
            <a:pPr lvl="1"/>
            <a:r>
              <a:rPr lang="en-CA" sz="2800" dirty="0" smtClean="0"/>
              <a:t>Civil society includes conventional higher education institutions (mono, multi, and interdisciplinary), individuals, families, communities, and any nongovernmental organizations and institutions advocating their interest.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778098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Transdisciplinarity thus means 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896544"/>
          </a:xfrm>
        </p:spPr>
        <p:txBody>
          <a:bodyPr>
            <a:noAutofit/>
          </a:bodyPr>
          <a:lstStyle/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Basarab Nicolescu’s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CA" sz="2400" u="sng" dirty="0" smtClean="0">
                <a:latin typeface="Arial" pitchFamily="34" charset="0"/>
                <a:cs typeface="Arial" pitchFamily="34" charset="0"/>
              </a:rPr>
              <a:t>methodology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for co-creating </a:t>
            </a:r>
            <a:r>
              <a:rPr lang="en-CA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complex, embedded, embodied, and cross-fertilized knowledge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C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actors beyond the academy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(disciplines are not enough anymore)</a:t>
            </a:r>
          </a:p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Zurich’s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science-technology-society </a:t>
            </a:r>
            <a:r>
              <a:rPr lang="en-CA" sz="2400" u="sng" dirty="0" smtClean="0">
                <a:latin typeface="Arial" pitchFamily="34" charset="0"/>
                <a:cs typeface="Arial" pitchFamily="34" charset="0"/>
              </a:rPr>
              <a:t>triad</a:t>
            </a:r>
            <a:r>
              <a:rPr lang="en-C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– a new way for science to work with society (but science still reigns) to co-create </a:t>
            </a:r>
            <a:r>
              <a:rPr lang="en-CA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socially robust, socially accountable, and socially distributed knowledge in context</a:t>
            </a:r>
          </a:p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Brazilian HPTD-M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– a new way for public administration/ public policy to create </a:t>
            </a:r>
            <a:r>
              <a:rPr lang="en-CA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applied knowledge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using the </a:t>
            </a:r>
            <a:r>
              <a:rPr lang="en-CA" sz="2400" u="sng" dirty="0" smtClean="0">
                <a:latin typeface="Arial" pitchFamily="34" charset="0"/>
                <a:cs typeface="Arial" pitchFamily="34" charset="0"/>
              </a:rPr>
              <a:t>holopraxis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: a study of the actions (praxis) of the whole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>
            <a:noAutofit/>
          </a:bodyPr>
          <a:lstStyle/>
          <a:p>
            <a:r>
              <a:rPr lang="en-CA" sz="3600" dirty="0" smtClean="0"/>
              <a:t>The 3 </a:t>
            </a:r>
            <a:r>
              <a:rPr lang="en-CA" sz="3600" dirty="0" smtClean="0"/>
              <a:t>prominent TD approaches each conceptualize ‘</a:t>
            </a:r>
            <a:r>
              <a:rPr lang="en-CA" sz="3600" b="1" dirty="0" smtClean="0"/>
              <a:t>the beyond</a:t>
            </a:r>
            <a:r>
              <a:rPr lang="en-CA" sz="3600" dirty="0" smtClean="0"/>
              <a:t>’ differently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098" name="Picture 2" descr="https://encrypted-tbn0.gstatic.com/images?q=tbn:ANd9GcQeowh3njvmTLQdrwNi63fKrvlRYgexsjSlh9V6usKlN1D1L01MYayKqHyvfw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5832648" cy="5135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rofile photo of Leonardo da Silva Guimarães Martins da Co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696345" cy="3696345"/>
          </a:xfrm>
          <a:prstGeom prst="rect">
            <a:avLst/>
          </a:prstGeom>
          <a:noFill/>
        </p:spPr>
      </p:pic>
      <p:pic>
        <p:nvPicPr>
          <p:cNvPr id="33798" name="Picture 6" descr="In Memoriam to Julie Thompson Klein, One of HASTAC’s CoFoun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052" y="3140968"/>
            <a:ext cx="4095455" cy="2808312"/>
          </a:xfrm>
          <a:prstGeom prst="rect">
            <a:avLst/>
          </a:prstGeom>
          <a:noFill/>
        </p:spPr>
      </p:pic>
      <p:pic>
        <p:nvPicPr>
          <p:cNvPr id="24578" name="Picture 2" descr="Homage to Prof. Basarab Nicolescu at the age of 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88640"/>
            <a:ext cx="3384376" cy="2807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1751</TotalTime>
  <Words>1933</Words>
  <Application>Microsoft Office PowerPoint</Application>
  <PresentationFormat>On-screen Show (4:3)</PresentationFormat>
  <Paragraphs>183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Three Leading Approaches to Transdisciplinarity  March 30 2023 Panel Discussion  Cleveland State University Urban College</vt:lpstr>
      <vt:lpstr>Disciplines</vt:lpstr>
      <vt:lpstr>Disciplinary work is all done within the academy</vt:lpstr>
      <vt:lpstr>Disciplinarity</vt:lpstr>
      <vt:lpstr>Truncated transdisciplinarity</vt:lpstr>
      <vt:lpstr>Transdisciplinarity thus means </vt:lpstr>
      <vt:lpstr>The 3 prominent TD approaches each conceptualize ‘the beyond’ differently</vt:lpstr>
      <vt:lpstr> </vt:lpstr>
      <vt:lpstr>Slide 9</vt:lpstr>
      <vt:lpstr>Method refers to tasks for conducting research. Methodology refers to the philosophical underpinnings of the research – AXIOMS – people hold taken-for-granted assumptions about what constitutes:</vt:lpstr>
      <vt:lpstr>Three dominant methodologies for  producing knowledge</vt:lpstr>
      <vt:lpstr>Nicolescu formulated a fourth, TD methodology for co-creating knowledge based in quantum physics and complexity science</vt:lpstr>
      <vt:lpstr>Multi-levelled Reality structure</vt:lpstr>
      <vt:lpstr>People from many levels of Reality enter (or not) the fertile ground of the included middle, crossing into the zone of nonresistance, to co-create cross-fertilized, emergent, and embodied TD knowledge using inclusive logic and the logic of complexity with movement and interactions lubricated by the Hidden Third. A set of TD values specific this initiative also emerges.</vt:lpstr>
      <vt:lpstr>ZURICH TD Approach (2000 conference)</vt:lpstr>
      <vt:lpstr>Slide 16</vt:lpstr>
      <vt:lpstr>Brazilian TD approach called Holopraxis Transdisciplinary Management (HPTD-M)</vt:lpstr>
      <vt:lpstr>Brazilian HPTD-M approach </vt:lpstr>
      <vt:lpstr>Main Building Blocks of Brazilian HPTD-M approach (first and second layers using Jungian and Myers-Briggs’ perspectives)</vt:lpstr>
      <vt:lpstr>A third layer of Brazilian HPTD-M approach</vt:lpstr>
      <vt:lpstr>Final layer</vt:lpstr>
      <vt:lpstr>HPTD-M in practice:</vt:lpstr>
      <vt:lpstr>Brazilian HPTD-M approach </vt:lpstr>
      <vt:lpstr>In short… the Brazilian HPTD-M holds that</vt:lpstr>
      <vt:lpstr>Common threads </vt:lpstr>
      <vt:lpstr>Takeaways:</vt:lpstr>
      <vt:lpstr>Images for slides 4 and 6 are from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Transdisciplinary Approaches March 30 2023 Panel Discussion  Cleveland State University Urban College</dc:title>
  <dc:creator>Sue</dc:creator>
  <cp:lastModifiedBy>Sue</cp:lastModifiedBy>
  <cp:revision>77</cp:revision>
  <dcterms:created xsi:type="dcterms:W3CDTF">2023-03-04T17:34:44Z</dcterms:created>
  <dcterms:modified xsi:type="dcterms:W3CDTF">2023-03-28T19:06:55Z</dcterms:modified>
</cp:coreProperties>
</file>