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4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EF2E1E-7176-4F3F-B98C-A64A654FAC7E}" type="datetimeFigureOut">
              <a:rPr lang="en-CA" smtClean="0"/>
              <a:t>2022-11-06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B167D3-A2E1-4009-A3DF-595261787FB3}"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849B3-23D4-453F-AD15-27B4110AA1A4}" type="datetimeFigureOut">
              <a:rPr lang="en-CA" smtClean="0"/>
              <a:t>2022-11-06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2C8A2-CA30-4687-BBD8-8ABB29360E90}"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22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242C8A2-CA30-4687-BBD8-8ABB29360E90}"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C583903-E4CE-493C-AFC7-CAC507BD5719}" type="datetimeFigureOut">
              <a:rPr lang="en-CA" smtClean="0"/>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583903-E4CE-493C-AFC7-CAC507BD5719}" type="datetimeFigureOut">
              <a:rPr lang="en-CA" smtClean="0"/>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583903-E4CE-493C-AFC7-CAC507BD5719}" type="datetimeFigureOut">
              <a:rPr lang="en-CA" smtClean="0"/>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583903-E4CE-493C-AFC7-CAC507BD5719}" type="datetimeFigureOut">
              <a:rPr lang="en-CA" smtClean="0"/>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83903-E4CE-493C-AFC7-CAC507BD5719}" type="datetimeFigureOut">
              <a:rPr lang="en-CA" smtClean="0"/>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C583903-E4CE-493C-AFC7-CAC507BD5719}" type="datetimeFigureOut">
              <a:rPr lang="en-CA" smtClean="0"/>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583903-E4CE-493C-AFC7-CAC507BD5719}" type="datetimeFigureOut">
              <a:rPr lang="en-CA" smtClean="0"/>
              <a:t>2022-11-06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C583903-E4CE-493C-AFC7-CAC507BD5719}" type="datetimeFigureOut">
              <a:rPr lang="en-CA" smtClean="0"/>
              <a:t>2022-11-06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83903-E4CE-493C-AFC7-CAC507BD5719}" type="datetimeFigureOut">
              <a:rPr lang="en-CA" smtClean="0"/>
              <a:t>2022-11-06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83903-E4CE-493C-AFC7-CAC507BD5719}" type="datetimeFigureOut">
              <a:rPr lang="en-CA" smtClean="0"/>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83903-E4CE-493C-AFC7-CAC507BD5719}" type="datetimeFigureOut">
              <a:rPr lang="en-CA" smtClean="0"/>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B6A9E1-38DD-43FF-8AE4-31B57B43B838}"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83903-E4CE-493C-AFC7-CAC507BD5719}" type="datetimeFigureOut">
              <a:rPr lang="en-CA" smtClean="0"/>
              <a:t>2022-11-06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6A9E1-38DD-43FF-8AE4-31B57B43B838}"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sultmcgrego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ohea.on.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rywellmind.com/morality-vs-ethics-what-s-the-difference-519527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youtube.com/watch?v=x5XXF6U6vDQ"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2619722"/>
          </a:xfrm>
        </p:spPr>
        <p:txBody>
          <a:bodyPr>
            <a:normAutofit fontScale="90000"/>
          </a:bodyPr>
          <a:lstStyle/>
          <a:p>
            <a:r>
              <a:rPr lang="en-CA" b="1" dirty="0" smtClean="0">
                <a:solidFill>
                  <a:srgbClr val="B86436"/>
                </a:solidFill>
              </a:rPr>
              <a:t/>
            </a:r>
            <a:br>
              <a:rPr lang="en-CA" b="1" dirty="0" smtClean="0">
                <a:solidFill>
                  <a:srgbClr val="B86436"/>
                </a:solidFill>
              </a:rPr>
            </a:br>
            <a:r>
              <a:rPr lang="en-CA" b="1" dirty="0">
                <a:solidFill>
                  <a:srgbClr val="B86436"/>
                </a:solidFill>
              </a:rPr>
              <a:t/>
            </a:r>
            <a:br>
              <a:rPr lang="en-CA" b="1" dirty="0">
                <a:solidFill>
                  <a:srgbClr val="B86436"/>
                </a:solidFill>
              </a:rPr>
            </a:br>
            <a:r>
              <a:rPr lang="en-CA" b="1" dirty="0" smtClean="0">
                <a:solidFill>
                  <a:srgbClr val="B86436"/>
                </a:solidFill>
              </a:rPr>
              <a:t/>
            </a:r>
            <a:br>
              <a:rPr lang="en-CA" b="1" dirty="0" smtClean="0">
                <a:solidFill>
                  <a:srgbClr val="B86436"/>
                </a:solidFill>
              </a:rPr>
            </a:br>
            <a:r>
              <a:rPr lang="en-CA" b="1" dirty="0" smtClean="0">
                <a:solidFill>
                  <a:srgbClr val="B86436"/>
                </a:solidFill>
              </a:rPr>
              <a:t>Consumer </a:t>
            </a:r>
            <a:r>
              <a:rPr lang="en-CA" b="1" dirty="0" smtClean="0">
                <a:solidFill>
                  <a:srgbClr val="B86436"/>
                </a:solidFill>
              </a:rPr>
              <a:t>Moral Leadership – Responsibly Influencing the </a:t>
            </a:r>
            <a:r>
              <a:rPr lang="en-CA" b="1" dirty="0" smtClean="0">
                <a:solidFill>
                  <a:srgbClr val="B86436"/>
                </a:solidFill>
              </a:rPr>
              <a:t>Marketplace</a:t>
            </a:r>
            <a:r>
              <a:rPr lang="en-CA" b="1" dirty="0" smtClean="0"/>
              <a:t/>
            </a:r>
            <a:br>
              <a:rPr lang="en-CA" b="1" dirty="0" smtClean="0"/>
            </a:br>
            <a:r>
              <a:rPr lang="en-CA" b="1" dirty="0" smtClean="0"/>
              <a:t/>
            </a:r>
            <a:br>
              <a:rPr lang="en-CA" b="1" dirty="0" smtClean="0"/>
            </a:br>
            <a:r>
              <a:rPr lang="en-CA" b="1" dirty="0" smtClean="0"/>
              <a:t/>
            </a:r>
            <a:br>
              <a:rPr lang="en-CA" b="1" dirty="0" smtClean="0"/>
            </a:br>
            <a:r>
              <a:rPr lang="en-CA" sz="3600" b="1" dirty="0" smtClean="0"/>
              <a:t>Sue L. T. McGregor </a:t>
            </a:r>
            <a:r>
              <a:rPr lang="en-CA" sz="1600" b="1" dirty="0" smtClean="0"/>
              <a:t>PhD, IPHE, Professor Emerita (MSVU)</a:t>
            </a:r>
            <a:r>
              <a:rPr lang="en-CA" sz="3600" b="1" dirty="0" smtClean="0"/>
              <a:t/>
            </a:r>
            <a:br>
              <a:rPr lang="en-CA" sz="3600" b="1" dirty="0" smtClean="0"/>
            </a:br>
            <a:r>
              <a:rPr lang="en-CA" sz="1800" b="1" dirty="0" smtClean="0">
                <a:hlinkClick r:id="rId3"/>
              </a:rPr>
              <a:t>www.consultmcgregor.com</a:t>
            </a:r>
            <a:r>
              <a:rPr lang="en-CA" sz="3600" b="1" dirty="0" smtClean="0"/>
              <a:t> </a:t>
            </a:r>
            <a:endParaRPr lang="en-CA" sz="3600" dirty="0"/>
          </a:p>
        </p:txBody>
      </p:sp>
      <p:sp>
        <p:nvSpPr>
          <p:cNvPr id="3" name="Subtitle 2"/>
          <p:cNvSpPr>
            <a:spLocks noGrp="1"/>
          </p:cNvSpPr>
          <p:nvPr>
            <p:ph type="subTitle" idx="1"/>
          </p:nvPr>
        </p:nvSpPr>
        <p:spPr>
          <a:xfrm>
            <a:off x="1331640" y="5157192"/>
            <a:ext cx="6400800" cy="1224136"/>
          </a:xfrm>
        </p:spPr>
        <p:txBody>
          <a:bodyPr>
            <a:normAutofit fontScale="92500" lnSpcReduction="10000"/>
          </a:bodyPr>
          <a:lstStyle/>
          <a:p>
            <a:r>
              <a:rPr lang="en-CA" sz="2400" dirty="0" smtClean="0">
                <a:hlinkClick r:id="rId4"/>
              </a:rPr>
              <a:t>Ontario Home Economics Association </a:t>
            </a:r>
            <a:endParaRPr lang="en-CA" sz="2400" dirty="0" smtClean="0"/>
          </a:p>
          <a:p>
            <a:r>
              <a:rPr lang="en-CA" sz="2400" dirty="0" smtClean="0"/>
              <a:t>Fall </a:t>
            </a:r>
            <a:r>
              <a:rPr lang="en-CA" sz="2400" dirty="0" smtClean="0"/>
              <a:t>Speaker Series </a:t>
            </a:r>
          </a:p>
          <a:p>
            <a:r>
              <a:rPr lang="en-CA" sz="2400" dirty="0" smtClean="0"/>
              <a:t>November 10, 2022 (Zoom)</a:t>
            </a:r>
          </a:p>
          <a:p>
            <a:endParaRPr lang="en-CA" dirty="0"/>
          </a:p>
        </p:txBody>
      </p:sp>
      <p:pic>
        <p:nvPicPr>
          <p:cNvPr id="4" name="Picture 3" descr="MCG-logo.png"/>
          <p:cNvPicPr>
            <a:picLocks noChangeAspect="1"/>
          </p:cNvPicPr>
          <p:nvPr/>
        </p:nvPicPr>
        <p:blipFill>
          <a:blip r:embed="rId5" cstate="print"/>
          <a:stretch>
            <a:fillRect/>
          </a:stretch>
        </p:blipFill>
        <p:spPr>
          <a:xfrm>
            <a:off x="2771800" y="2924944"/>
            <a:ext cx="3686690" cy="6954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 Consumption</a:t>
            </a:r>
            <a:endParaRPr lang="en-CA" dirty="0"/>
          </a:p>
        </p:txBody>
      </p:sp>
      <p:sp>
        <p:nvSpPr>
          <p:cNvPr id="3" name="Content Placeholder 2"/>
          <p:cNvSpPr>
            <a:spLocks noGrp="1"/>
          </p:cNvSpPr>
          <p:nvPr>
            <p:ph idx="1"/>
          </p:nvPr>
        </p:nvSpPr>
        <p:spPr>
          <a:xfrm>
            <a:off x="457200" y="1196752"/>
            <a:ext cx="5770984" cy="5472608"/>
          </a:xfrm>
        </p:spPr>
        <p:txBody>
          <a:bodyPr>
            <a:normAutofit fontScale="70000" lnSpcReduction="20000"/>
          </a:bodyPr>
          <a:lstStyle/>
          <a:p>
            <a:r>
              <a:rPr lang="en-CA" baseline="0" dirty="0" smtClean="0"/>
              <a:t>Moral consumption </a:t>
            </a:r>
            <a:r>
              <a:rPr lang="en-CA" b="1" baseline="0" dirty="0" smtClean="0">
                <a:solidFill>
                  <a:srgbClr val="0070C0"/>
                </a:solidFill>
              </a:rPr>
              <a:t>comes from within a person </a:t>
            </a:r>
            <a:r>
              <a:rPr lang="en-CA" baseline="0" dirty="0" smtClean="0"/>
              <a:t>– morals are </a:t>
            </a:r>
            <a:r>
              <a:rPr lang="en-CA" b="1" i="1" baseline="0" dirty="0" smtClean="0"/>
              <a:t>principles</a:t>
            </a:r>
            <a:r>
              <a:rPr lang="en-CA" baseline="0" dirty="0" smtClean="0"/>
              <a:t> that people draw on to guide their decisions (right or wrong). Morality is always concerned with how others might be harmed by the consequences or fallout of one’s decisions.</a:t>
            </a:r>
          </a:p>
          <a:p>
            <a:endParaRPr lang="en-CA" baseline="0" dirty="0" smtClean="0"/>
          </a:p>
          <a:p>
            <a:r>
              <a:rPr lang="en-CA" b="1" baseline="0" dirty="0" smtClean="0"/>
              <a:t>Examples of moral principles </a:t>
            </a:r>
            <a:r>
              <a:rPr lang="en-CA" baseline="0" dirty="0" smtClean="0"/>
              <a:t>are honesty, integrity, courage, respect, compassion and caring, fairness, no harm, loyalty, empathy.</a:t>
            </a:r>
          </a:p>
          <a:p>
            <a:pPr>
              <a:buNone/>
            </a:pPr>
            <a:r>
              <a:rPr lang="en-CA" baseline="0" dirty="0" smtClean="0"/>
              <a:t> </a:t>
            </a:r>
          </a:p>
          <a:p>
            <a:r>
              <a:rPr lang="en-CA" baseline="0" dirty="0" smtClean="0"/>
              <a:t>People should be able to look at themselves in the mirror after consuming and feel </a:t>
            </a:r>
            <a:r>
              <a:rPr lang="en-CA" b="1" baseline="0" dirty="0" smtClean="0">
                <a:solidFill>
                  <a:schemeClr val="accent6">
                    <a:lumMod val="75000"/>
                  </a:schemeClr>
                </a:solidFill>
              </a:rPr>
              <a:t>morally justified in their decision</a:t>
            </a:r>
            <a:r>
              <a:rPr lang="en-CA" b="1" dirty="0" smtClean="0">
                <a:solidFill>
                  <a:schemeClr val="accent6">
                    <a:lumMod val="75000"/>
                  </a:schemeClr>
                </a:solidFill>
              </a:rPr>
              <a:t> </a:t>
            </a:r>
            <a:r>
              <a:rPr lang="en-CA" b="1" baseline="0" dirty="0" smtClean="0">
                <a:solidFill>
                  <a:schemeClr val="accent6">
                    <a:lumMod val="75000"/>
                  </a:schemeClr>
                </a:solidFill>
              </a:rPr>
              <a:t>– they made the </a:t>
            </a:r>
            <a:r>
              <a:rPr lang="en-CA" b="1" i="1" baseline="0" dirty="0" smtClean="0">
                <a:solidFill>
                  <a:srgbClr val="0070C0"/>
                </a:solidFill>
              </a:rPr>
              <a:t>right</a:t>
            </a:r>
            <a:r>
              <a:rPr lang="en-CA" b="1" baseline="0" dirty="0" smtClean="0">
                <a:solidFill>
                  <a:schemeClr val="accent6">
                    <a:lumMod val="75000"/>
                  </a:schemeClr>
                </a:solidFill>
              </a:rPr>
              <a:t> decision</a:t>
            </a:r>
            <a:r>
              <a:rPr lang="en-CA" baseline="0" dirty="0" smtClean="0"/>
              <a:t>. </a:t>
            </a:r>
          </a:p>
          <a:p>
            <a:pPr lvl="1"/>
            <a:r>
              <a:rPr lang="en-CA" baseline="0" dirty="0" smtClean="0"/>
              <a:t>For another night, I have thoughts on all the excuses people can use to justify unethical and immoral consumer behaviour.</a:t>
            </a:r>
          </a:p>
          <a:p>
            <a:endParaRPr lang="en-CA" dirty="0"/>
          </a:p>
        </p:txBody>
      </p:sp>
      <p:pic>
        <p:nvPicPr>
          <p:cNvPr id="56322" name="Picture 2" descr="C:\Users\Sue\AppData\Local\Microsoft\Windows\INetCache\IE\GVXD3Z7Y\2062338340_75b3fc2259[1].jpg"/>
          <p:cNvPicPr>
            <a:picLocks noChangeAspect="1" noChangeArrowheads="1"/>
          </p:cNvPicPr>
          <p:nvPr/>
        </p:nvPicPr>
        <p:blipFill>
          <a:blip r:embed="rId3" cstate="print"/>
          <a:srcRect/>
          <a:stretch>
            <a:fillRect/>
          </a:stretch>
        </p:blipFill>
        <p:spPr bwMode="auto">
          <a:xfrm>
            <a:off x="6084168" y="2276872"/>
            <a:ext cx="2885306" cy="1947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Ethics are Guideposts</a:t>
            </a:r>
            <a:endParaRPr lang="en-CA" dirty="0"/>
          </a:p>
        </p:txBody>
      </p:sp>
      <p:sp>
        <p:nvSpPr>
          <p:cNvPr id="5" name="Content Placeholder 4"/>
          <p:cNvSpPr>
            <a:spLocks noGrp="1"/>
          </p:cNvSpPr>
          <p:nvPr>
            <p:ph sz="half" idx="1"/>
          </p:nvPr>
        </p:nvSpPr>
        <p:spPr>
          <a:xfrm>
            <a:off x="457200" y="1600200"/>
            <a:ext cx="4038600" cy="4853136"/>
          </a:xfrm>
        </p:spPr>
        <p:txBody>
          <a:bodyPr>
            <a:normAutofit fontScale="92500"/>
          </a:bodyPr>
          <a:lstStyle/>
          <a:p>
            <a:r>
              <a:rPr lang="en-CA" baseline="0" dirty="0" smtClean="0"/>
              <a:t>Ethics are </a:t>
            </a:r>
            <a:r>
              <a:rPr lang="en-CA" b="1" baseline="0" dirty="0" smtClean="0"/>
              <a:t>guideposts</a:t>
            </a:r>
            <a:r>
              <a:rPr lang="en-CA" baseline="0" dirty="0" smtClean="0"/>
              <a:t> that are established by society or the community for people to follow – like signposts along a road or at intersections telling people where they will end up if they follow a particular sign or accept particular </a:t>
            </a:r>
            <a:r>
              <a:rPr lang="en-CA" b="1" baseline="0" dirty="0" smtClean="0"/>
              <a:t>guidance</a:t>
            </a:r>
            <a:r>
              <a:rPr lang="en-CA" baseline="0" dirty="0" smtClean="0"/>
              <a:t> – </a:t>
            </a:r>
            <a:r>
              <a:rPr lang="en-CA" b="1" baseline="0" dirty="0" smtClean="0">
                <a:solidFill>
                  <a:srgbClr val="0070C0"/>
                </a:solidFill>
              </a:rPr>
              <a:t>lots of chances to get lost</a:t>
            </a:r>
          </a:p>
          <a:p>
            <a:endParaRPr lang="en-CA" dirty="0"/>
          </a:p>
        </p:txBody>
      </p:sp>
      <p:pic>
        <p:nvPicPr>
          <p:cNvPr id="8" name="Picture 2" descr="C:\Users\Sue\AppData\Local\Microsoft\Windows\INetCache\IE\RCENSF0E\signpost[1].jpg"/>
          <p:cNvPicPr>
            <a:picLocks noGrp="1" noChangeAspect="1" noChangeArrowheads="1"/>
          </p:cNvPicPr>
          <p:nvPr>
            <p:ph sz="half" idx="2"/>
          </p:nvPr>
        </p:nvPicPr>
        <p:blipFill>
          <a:blip r:embed="rId3" cstate="print"/>
          <a:srcRect/>
          <a:stretch>
            <a:fillRect/>
          </a:stretch>
        </p:blipFill>
        <p:spPr bwMode="auto">
          <a:xfrm>
            <a:off x="5151302" y="1600200"/>
            <a:ext cx="3032395"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Morals are Guidelines</a:t>
            </a:r>
            <a:endParaRPr lang="en-CA" dirty="0"/>
          </a:p>
        </p:txBody>
      </p:sp>
      <p:sp>
        <p:nvSpPr>
          <p:cNvPr id="3" name="Content Placeholder 2"/>
          <p:cNvSpPr>
            <a:spLocks noGrp="1"/>
          </p:cNvSpPr>
          <p:nvPr>
            <p:ph sz="half" idx="1"/>
          </p:nvPr>
        </p:nvSpPr>
        <p:spPr/>
        <p:txBody>
          <a:bodyPr>
            <a:normAutofit fontScale="92500" lnSpcReduction="10000"/>
          </a:bodyPr>
          <a:lstStyle/>
          <a:p>
            <a:r>
              <a:rPr lang="en-CA" baseline="0" dirty="0" smtClean="0"/>
              <a:t>Morals are </a:t>
            </a:r>
            <a:r>
              <a:rPr lang="en-CA" b="1" i="1" baseline="0" dirty="0" smtClean="0"/>
              <a:t>guidelines</a:t>
            </a:r>
            <a:r>
              <a:rPr lang="en-CA" i="1" baseline="0" dirty="0" smtClean="0"/>
              <a:t> </a:t>
            </a:r>
            <a:r>
              <a:rPr lang="en-CA" baseline="0" dirty="0" smtClean="0"/>
              <a:t>set by each person to guide their own decisions and</a:t>
            </a:r>
            <a:r>
              <a:rPr lang="en-CA" dirty="0" smtClean="0"/>
              <a:t> any subsequent behaviour </a:t>
            </a:r>
            <a:r>
              <a:rPr lang="en-CA" baseline="0" dirty="0" smtClean="0"/>
              <a:t>– like a rope connecting a house and a barn during a blizzard – let the </a:t>
            </a:r>
            <a:r>
              <a:rPr lang="en-CA" b="1" u="sng" baseline="0" dirty="0" smtClean="0"/>
              <a:t>line </a:t>
            </a:r>
            <a:r>
              <a:rPr lang="en-CA" baseline="0" dirty="0" smtClean="0"/>
              <a:t>(principles) </a:t>
            </a:r>
            <a:r>
              <a:rPr lang="en-CA" u="sng" baseline="0" dirty="0" smtClean="0"/>
              <a:t>guide</a:t>
            </a:r>
            <a:r>
              <a:rPr lang="en-CA" dirty="0" smtClean="0"/>
              <a:t> you</a:t>
            </a:r>
            <a:r>
              <a:rPr lang="en-CA" baseline="0" dirty="0" smtClean="0"/>
              <a:t>, and you won’t get lost.</a:t>
            </a:r>
          </a:p>
          <a:p>
            <a:endParaRPr lang="en-CA" baseline="0" dirty="0" smtClean="0"/>
          </a:p>
          <a:p>
            <a:pPr>
              <a:buNone/>
            </a:pPr>
            <a:r>
              <a:rPr lang="en-CA" sz="900" baseline="0" dirty="0" smtClean="0">
                <a:hlinkClick r:id="rId3"/>
              </a:rPr>
              <a:t>https://www.verywellmind.com/morality-vs-ethics-what-s-the-difference-5195271</a:t>
            </a:r>
            <a:endParaRPr lang="en-CA" sz="900" baseline="0" dirty="0" smtClean="0"/>
          </a:p>
          <a:p>
            <a:pPr>
              <a:buNone/>
            </a:pPr>
            <a:r>
              <a:rPr lang="en-CA" sz="900" dirty="0" smtClean="0"/>
              <a:t>Image source: Screen grab from  </a:t>
            </a:r>
            <a:r>
              <a:rPr lang="en-CA" sz="900" dirty="0" smtClean="0">
                <a:hlinkClick r:id="rId4"/>
              </a:rPr>
              <a:t>Walking the line - YouTube</a:t>
            </a:r>
            <a:endParaRPr lang="en-CA" sz="900" baseline="0" dirty="0" smtClean="0"/>
          </a:p>
          <a:p>
            <a:endParaRPr lang="en-CA" dirty="0"/>
          </a:p>
        </p:txBody>
      </p:sp>
      <p:pic>
        <p:nvPicPr>
          <p:cNvPr id="31747" name="Picture 3"/>
          <p:cNvPicPr>
            <a:picLocks noGrp="1" noChangeAspect="1" noChangeArrowheads="1"/>
          </p:cNvPicPr>
          <p:nvPr>
            <p:ph sz="half" idx="2"/>
          </p:nvPr>
        </p:nvPicPr>
        <p:blipFill>
          <a:blip r:embed="rId5" cstate="print"/>
          <a:srcRect/>
          <a:stretch>
            <a:fillRect/>
          </a:stretch>
        </p:blipFill>
        <p:spPr bwMode="auto">
          <a:xfrm>
            <a:off x="4644008" y="1916832"/>
            <a:ext cx="4038600" cy="2992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In short ….</a:t>
            </a:r>
            <a:endParaRPr lang="en-CA" dirty="0"/>
          </a:p>
        </p:txBody>
      </p:sp>
      <p:sp>
        <p:nvSpPr>
          <p:cNvPr id="6" name="Content Placeholder 5"/>
          <p:cNvSpPr>
            <a:spLocks noGrp="1"/>
          </p:cNvSpPr>
          <p:nvPr>
            <p:ph idx="1"/>
          </p:nvPr>
        </p:nvSpPr>
        <p:spPr/>
        <p:txBody>
          <a:bodyPr>
            <a:normAutofit lnSpcReduction="10000"/>
          </a:bodyPr>
          <a:lstStyle/>
          <a:p>
            <a:r>
              <a:rPr lang="en-CA" dirty="0" smtClean="0"/>
              <a:t>Ethical </a:t>
            </a:r>
            <a:r>
              <a:rPr lang="en-CA" dirty="0"/>
              <a:t>consumerism is a type of </a:t>
            </a:r>
            <a:r>
              <a:rPr lang="en-CA" b="1" dirty="0"/>
              <a:t>external consumer activism </a:t>
            </a:r>
            <a:r>
              <a:rPr lang="en-CA" dirty="0"/>
              <a:t>– </a:t>
            </a:r>
            <a:r>
              <a:rPr lang="en-CA" dirty="0" smtClean="0"/>
              <a:t>taking action </a:t>
            </a:r>
            <a:r>
              <a:rPr lang="en-CA" dirty="0"/>
              <a:t>at the </a:t>
            </a:r>
            <a:r>
              <a:rPr lang="en-CA" dirty="0" smtClean="0">
                <a:solidFill>
                  <a:srgbClr val="0070C0"/>
                </a:solidFill>
              </a:rPr>
              <a:t>guideposts </a:t>
            </a:r>
            <a:r>
              <a:rPr lang="en-CA" dirty="0" smtClean="0"/>
              <a:t>(externally established directions and suggestions/standards). </a:t>
            </a:r>
            <a:endParaRPr lang="en-CA" dirty="0"/>
          </a:p>
          <a:p>
            <a:endParaRPr lang="en-CA" dirty="0"/>
          </a:p>
          <a:p>
            <a:r>
              <a:rPr lang="en-CA" dirty="0"/>
              <a:t>Moral consumerism is </a:t>
            </a:r>
            <a:r>
              <a:rPr lang="en-CA" b="1" dirty="0"/>
              <a:t>internal</a:t>
            </a:r>
            <a:r>
              <a:rPr lang="en-CA" dirty="0"/>
              <a:t> and concerns </a:t>
            </a:r>
            <a:r>
              <a:rPr lang="en-CA" b="1" dirty="0" smtClean="0"/>
              <a:t>whether one’s </a:t>
            </a:r>
            <a:r>
              <a:rPr lang="en-CA" b="1" dirty="0"/>
              <a:t>purchase decisions are principled </a:t>
            </a:r>
            <a:r>
              <a:rPr lang="en-CA" dirty="0"/>
              <a:t>(followed </a:t>
            </a:r>
            <a:r>
              <a:rPr lang="en-CA" dirty="0" smtClean="0"/>
              <a:t>internal </a:t>
            </a:r>
            <a:r>
              <a:rPr lang="en-CA" dirty="0" smtClean="0">
                <a:solidFill>
                  <a:srgbClr val="0070C0"/>
                </a:solidFill>
              </a:rPr>
              <a:t>guidelines</a:t>
            </a:r>
            <a:r>
              <a:rPr lang="en-CA" dirty="0" smtClean="0"/>
              <a:t> [the rope] to try to make the </a:t>
            </a:r>
            <a:r>
              <a:rPr lang="en-CA" u="sng" dirty="0" smtClean="0"/>
              <a:t>right</a:t>
            </a:r>
            <a:r>
              <a:rPr lang="en-CA" dirty="0" smtClean="0"/>
              <a:t> decision). </a:t>
            </a:r>
            <a:endParaRPr lang="en-CA" dirty="0"/>
          </a:p>
          <a:p>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93" name="Picture 25" descr="C:\Users\Sue\AppData\Local\Microsoft\Windows\INetCache\IE\PCDBB1JT\v211batch11-aum-61-leader_2[1].jpg"/>
          <p:cNvPicPr>
            <a:picLocks noChangeAspect="1" noChangeArrowheads="1"/>
          </p:cNvPicPr>
          <p:nvPr/>
        </p:nvPicPr>
        <p:blipFill>
          <a:blip r:embed="rId3" cstate="print"/>
          <a:srcRect/>
          <a:stretch>
            <a:fillRect/>
          </a:stretch>
        </p:blipFill>
        <p:spPr bwMode="auto">
          <a:xfrm>
            <a:off x="5319242" y="2420888"/>
            <a:ext cx="3824758" cy="2781145"/>
          </a:xfrm>
          <a:prstGeom prst="rect">
            <a:avLst/>
          </a:prstGeom>
          <a:noFill/>
        </p:spPr>
      </p:pic>
      <p:sp>
        <p:nvSpPr>
          <p:cNvPr id="2" name="Title 1"/>
          <p:cNvSpPr>
            <a:spLocks noGrp="1"/>
          </p:cNvSpPr>
          <p:nvPr>
            <p:ph type="title"/>
          </p:nvPr>
        </p:nvSpPr>
        <p:spPr/>
        <p:txBody>
          <a:bodyPr>
            <a:normAutofit fontScale="90000"/>
          </a:bodyPr>
          <a:lstStyle/>
          <a:p>
            <a:r>
              <a:rPr lang="en-CA" dirty="0" smtClean="0"/>
              <a:t>Consumer Followers and </a:t>
            </a:r>
            <a:br>
              <a:rPr lang="en-CA" dirty="0" smtClean="0"/>
            </a:br>
            <a:r>
              <a:rPr lang="en-CA" dirty="0" smtClean="0"/>
              <a:t>Consumer Leaders</a:t>
            </a:r>
            <a:endParaRPr lang="en-CA" dirty="0"/>
          </a:p>
        </p:txBody>
      </p:sp>
      <p:sp>
        <p:nvSpPr>
          <p:cNvPr id="3" name="Content Placeholder 2"/>
          <p:cNvSpPr>
            <a:spLocks noGrp="1"/>
          </p:cNvSpPr>
          <p:nvPr>
            <p:ph idx="1"/>
          </p:nvPr>
        </p:nvSpPr>
        <p:spPr>
          <a:xfrm>
            <a:off x="539552" y="1484784"/>
            <a:ext cx="5266928" cy="5102027"/>
          </a:xfrm>
        </p:spPr>
        <p:txBody>
          <a:bodyPr>
            <a:normAutofit fontScale="62500" lnSpcReduction="20000"/>
          </a:bodyPr>
          <a:lstStyle/>
          <a:p>
            <a:r>
              <a:rPr lang="en-CA" sz="3400" baseline="0" dirty="0" smtClean="0"/>
              <a:t>I suggest that </a:t>
            </a:r>
            <a:r>
              <a:rPr lang="en-CA" sz="3400" b="1" baseline="0" dirty="0" smtClean="0">
                <a:solidFill>
                  <a:srgbClr val="0070C0"/>
                </a:solidFill>
              </a:rPr>
              <a:t>ethical consumers are followers</a:t>
            </a:r>
            <a:r>
              <a:rPr lang="en-CA" sz="3400" baseline="0" dirty="0" smtClean="0"/>
              <a:t>... they follow the guideposts – societal dictates of what is good or bad for the environment, labourers, human rights, animal rights, women’s rights, children’s rights, other species, and so on. </a:t>
            </a:r>
          </a:p>
          <a:p>
            <a:endParaRPr lang="en-CA" sz="3400" baseline="0" dirty="0" smtClean="0"/>
          </a:p>
          <a:p>
            <a:r>
              <a:rPr lang="en-CA" sz="3400" baseline="0" dirty="0" smtClean="0">
                <a:latin typeface="Goudy Stout" pitchFamily="18" charset="0"/>
              </a:rPr>
              <a:t>Followers are important </a:t>
            </a:r>
            <a:r>
              <a:rPr lang="en-CA" sz="3400" baseline="0" dirty="0" smtClean="0"/>
              <a:t>because those leading the charge for ethical consumption cannot succeed if others do not </a:t>
            </a:r>
            <a:r>
              <a:rPr lang="en-CA" sz="3400" b="1" baseline="0" dirty="0" smtClean="0">
                <a:solidFill>
                  <a:srgbClr val="0070C0"/>
                </a:solidFill>
              </a:rPr>
              <a:t>follow their lead </a:t>
            </a:r>
            <a:r>
              <a:rPr lang="en-CA" sz="3400" baseline="0" dirty="0" smtClean="0"/>
              <a:t>by striving to meet the ethical standards (</a:t>
            </a:r>
            <a:r>
              <a:rPr lang="en-CA" sz="3400" b="1" dirty="0" smtClean="0"/>
              <a:t>guideposts</a:t>
            </a:r>
            <a:r>
              <a:rPr lang="en-CA" sz="3400" dirty="0" smtClean="0"/>
              <a:t>) </a:t>
            </a:r>
            <a:r>
              <a:rPr lang="en-CA" sz="3400" baseline="0" dirty="0" smtClean="0"/>
              <a:t>set for consumption that is judged to be good for everyone and everything.</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60648"/>
            <a:ext cx="8229600" cy="1143000"/>
          </a:xfrm>
        </p:spPr>
        <p:txBody>
          <a:bodyPr>
            <a:normAutofit fontScale="90000"/>
          </a:bodyPr>
          <a:lstStyle/>
          <a:p>
            <a:r>
              <a:rPr lang="en-CA" dirty="0" smtClean="0"/>
              <a:t>Consumer Followers and </a:t>
            </a:r>
            <a:br>
              <a:rPr lang="en-CA" dirty="0" smtClean="0"/>
            </a:br>
            <a:r>
              <a:rPr lang="en-CA" dirty="0" smtClean="0"/>
              <a:t>Consumer Leaders</a:t>
            </a:r>
            <a:endParaRPr lang="en-CA" dirty="0"/>
          </a:p>
        </p:txBody>
      </p:sp>
      <p:sp>
        <p:nvSpPr>
          <p:cNvPr id="3" name="Content Placeholder 2"/>
          <p:cNvSpPr>
            <a:spLocks noGrp="1"/>
          </p:cNvSpPr>
          <p:nvPr>
            <p:ph idx="1"/>
          </p:nvPr>
        </p:nvSpPr>
        <p:spPr>
          <a:xfrm>
            <a:off x="457200" y="1600200"/>
            <a:ext cx="5410944" cy="5141168"/>
          </a:xfrm>
        </p:spPr>
        <p:txBody>
          <a:bodyPr>
            <a:normAutofit fontScale="85000" lnSpcReduction="20000"/>
          </a:bodyPr>
          <a:lstStyle/>
          <a:p>
            <a:r>
              <a:rPr lang="en-CA" baseline="0" dirty="0" smtClean="0"/>
              <a:t>I also suggest that it is time for consumers to become </a:t>
            </a:r>
            <a:r>
              <a:rPr lang="en-CA" b="1" baseline="0" dirty="0" smtClean="0">
                <a:solidFill>
                  <a:srgbClr val="0070C0"/>
                </a:solidFill>
              </a:rPr>
              <a:t>moral leaders in the marketplace </a:t>
            </a:r>
            <a:r>
              <a:rPr lang="en-CA" baseline="0" dirty="0" smtClean="0"/>
              <a:t>by adhering to their internal principles of rightness or wrongness – their </a:t>
            </a:r>
            <a:r>
              <a:rPr lang="en-CA" b="1" baseline="0" dirty="0" smtClean="0">
                <a:solidFill>
                  <a:srgbClr val="0070C0"/>
                </a:solidFill>
              </a:rPr>
              <a:t>moral compass </a:t>
            </a:r>
            <a:r>
              <a:rPr lang="en-CA" baseline="0" dirty="0" smtClean="0"/>
              <a:t>that orients them in a direction that minimizes harm (whether physical, psychological, political, ecological, cultural, and so on). </a:t>
            </a:r>
          </a:p>
          <a:p>
            <a:r>
              <a:rPr lang="en-CA" baseline="0" dirty="0" smtClean="0"/>
              <a:t>Don’t forget those </a:t>
            </a:r>
            <a:r>
              <a:rPr lang="en-CA" b="1" baseline="0" dirty="0" smtClean="0">
                <a:solidFill>
                  <a:srgbClr val="0070C0"/>
                </a:solidFill>
              </a:rPr>
              <a:t>12 zeros </a:t>
            </a:r>
            <a:r>
              <a:rPr lang="en-CA" baseline="0" dirty="0" smtClean="0"/>
              <a:t>and consumers’ collective, inordinate power and influence in the marketplace – whethe</a:t>
            </a:r>
            <a:r>
              <a:rPr lang="en-CA" dirty="0" smtClean="0"/>
              <a:t>r they see it that way or not</a:t>
            </a:r>
            <a:r>
              <a:rPr lang="en-CA" baseline="0" dirty="0" smtClean="0"/>
              <a:t>. </a:t>
            </a:r>
          </a:p>
          <a:p>
            <a:endParaRPr lang="en-CA" dirty="0"/>
          </a:p>
        </p:txBody>
      </p:sp>
      <p:pic>
        <p:nvPicPr>
          <p:cNvPr id="33796" name="Picture 4" descr="C:\Users\Sue\AppData\Local\Microsoft\Windows\INetCache\IE\PCDBB1JT\img-01-16-2272[1].jpg"/>
          <p:cNvPicPr>
            <a:picLocks noChangeAspect="1" noChangeArrowheads="1"/>
          </p:cNvPicPr>
          <p:nvPr/>
        </p:nvPicPr>
        <p:blipFill>
          <a:blip r:embed="rId3" cstate="print"/>
          <a:srcRect/>
          <a:stretch>
            <a:fillRect/>
          </a:stretch>
        </p:blipFill>
        <p:spPr bwMode="auto">
          <a:xfrm>
            <a:off x="6516216" y="1124744"/>
            <a:ext cx="2160240"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3810" name="Picture 18" descr="C:\Users\Sue\AppData\Local\Microsoft\Windows\INetCache\IE\G92ODQWF\32743905128_d157185ef3_b[1].jpg"/>
          <p:cNvPicPr>
            <a:picLocks noChangeAspect="1" noChangeArrowheads="1"/>
          </p:cNvPicPr>
          <p:nvPr/>
        </p:nvPicPr>
        <p:blipFill>
          <a:blip r:embed="rId4" cstate="print"/>
          <a:srcRect/>
          <a:stretch>
            <a:fillRect/>
          </a:stretch>
        </p:blipFill>
        <p:spPr bwMode="auto">
          <a:xfrm>
            <a:off x="5940152" y="4005064"/>
            <a:ext cx="2736165" cy="1825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0" dirty="0" smtClean="0"/>
              <a:t>Caveat: Challenges of Morality</a:t>
            </a:r>
            <a:endParaRPr lang="en-CA" dirty="0"/>
          </a:p>
        </p:txBody>
      </p:sp>
      <p:sp>
        <p:nvSpPr>
          <p:cNvPr id="3" name="Content Placeholder 2"/>
          <p:cNvSpPr>
            <a:spLocks noGrp="1"/>
          </p:cNvSpPr>
          <p:nvPr>
            <p:ph idx="1"/>
          </p:nvPr>
        </p:nvSpPr>
        <p:spPr/>
        <p:txBody>
          <a:bodyPr/>
          <a:lstStyle/>
          <a:p>
            <a:r>
              <a:rPr lang="en-CA" baseline="0" dirty="0" smtClean="0"/>
              <a:t>I think consumer moral leadership is an imperative, but I also appreciate that morality (determining what constitutes right or wrong) is demanding, messy, mysterious, and almost always controversial. </a:t>
            </a:r>
          </a:p>
          <a:p>
            <a:r>
              <a:rPr lang="en-CA" baseline="0" dirty="0" smtClean="0"/>
              <a:t>Basically, when making a moral decision, people can be concerned with one of three things:</a:t>
            </a:r>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Morality</a:t>
            </a:r>
            <a:endParaRPr lang="en-CA" dirty="0"/>
          </a:p>
        </p:txBody>
      </p:sp>
      <p:sp>
        <p:nvSpPr>
          <p:cNvPr id="3" name="Content Placeholder 2"/>
          <p:cNvSpPr>
            <a:spLocks noGrp="1"/>
          </p:cNvSpPr>
          <p:nvPr>
            <p:ph idx="1"/>
          </p:nvPr>
        </p:nvSpPr>
        <p:spPr>
          <a:xfrm>
            <a:off x="457200" y="1196752"/>
            <a:ext cx="8229600" cy="5400600"/>
          </a:xfrm>
        </p:spPr>
        <p:txBody>
          <a:bodyPr>
            <a:normAutofit fontScale="85000" lnSpcReduction="20000"/>
          </a:bodyPr>
          <a:lstStyle/>
          <a:p>
            <a:r>
              <a:rPr lang="en-CA" sz="3100" b="1" baseline="0" dirty="0" smtClean="0"/>
              <a:t>deontological (binding duty</a:t>
            </a:r>
            <a:r>
              <a:rPr lang="en-CA" sz="3100" baseline="0" dirty="0" smtClean="0"/>
              <a:t>) - </a:t>
            </a:r>
            <a:r>
              <a:rPr lang="en-CA" sz="3100" b="1" baseline="0" dirty="0" smtClean="0">
                <a:solidFill>
                  <a:srgbClr val="0070C0"/>
                </a:solidFill>
              </a:rPr>
              <a:t>the intentions </a:t>
            </a:r>
            <a:r>
              <a:rPr lang="en-CA" sz="3100" baseline="0" dirty="0" smtClean="0"/>
              <a:t>or</a:t>
            </a:r>
            <a:r>
              <a:rPr lang="en-CA" sz="3100" b="1" baseline="0" dirty="0" smtClean="0">
                <a:solidFill>
                  <a:srgbClr val="0070C0"/>
                </a:solidFill>
              </a:rPr>
              <a:t> motives </a:t>
            </a:r>
            <a:r>
              <a:rPr lang="en-CA" sz="3100" baseline="0" dirty="0" smtClean="0"/>
              <a:t>behind their actions (they know they have a moral duty to minimize harm, and they act with that intention) </a:t>
            </a:r>
          </a:p>
          <a:p>
            <a:pPr lvl="1"/>
            <a:r>
              <a:rPr lang="en-CA" sz="3100" baseline="0" dirty="0" smtClean="0"/>
              <a:t>the means to the end matter</a:t>
            </a:r>
          </a:p>
          <a:p>
            <a:endParaRPr lang="en-CA" sz="3100" baseline="0" dirty="0" smtClean="0"/>
          </a:p>
          <a:p>
            <a:r>
              <a:rPr lang="en-CA" sz="3100" b="1" baseline="0" dirty="0" smtClean="0"/>
              <a:t>teleological</a:t>
            </a:r>
            <a:r>
              <a:rPr lang="en-CA" sz="3100" baseline="0" dirty="0" smtClean="0"/>
              <a:t> (end goal or purpose) - the </a:t>
            </a:r>
            <a:r>
              <a:rPr lang="en-CA" sz="3100" b="1" baseline="0" dirty="0" smtClean="0">
                <a:solidFill>
                  <a:srgbClr val="0070C0"/>
                </a:solidFill>
              </a:rPr>
              <a:t>consequences</a:t>
            </a:r>
            <a:r>
              <a:rPr lang="en-CA" sz="3100" baseline="0" dirty="0" smtClean="0"/>
              <a:t> (outcomes) to others of their actions (this</a:t>
            </a:r>
            <a:r>
              <a:rPr lang="en-CA" sz="3100" dirty="0" smtClean="0"/>
              <a:t> </a:t>
            </a:r>
            <a:r>
              <a:rPr lang="en-CA" sz="3100" baseline="0" dirty="0" smtClean="0"/>
              <a:t>concerns bringing about a better state of affairs for the greater good)</a:t>
            </a:r>
          </a:p>
          <a:p>
            <a:pPr lvl="1"/>
            <a:r>
              <a:rPr lang="en-CA" sz="3100" baseline="0" dirty="0" smtClean="0"/>
              <a:t>the end justifies the means</a:t>
            </a:r>
          </a:p>
          <a:p>
            <a:endParaRPr lang="en-CA" sz="3100" baseline="0" dirty="0" smtClean="0"/>
          </a:p>
          <a:p>
            <a:r>
              <a:rPr lang="en-CA" sz="3100" b="1" baseline="0" dirty="0" smtClean="0"/>
              <a:t>virtue</a:t>
            </a:r>
            <a:r>
              <a:rPr lang="en-CA" sz="3100" baseline="0" dirty="0" smtClean="0"/>
              <a:t> - consistently acting true to their </a:t>
            </a:r>
            <a:r>
              <a:rPr lang="en-CA" sz="3100" b="1" baseline="0" dirty="0" smtClean="0">
                <a:solidFill>
                  <a:srgbClr val="0070C0"/>
                </a:solidFill>
              </a:rPr>
              <a:t>character</a:t>
            </a:r>
            <a:r>
              <a:rPr lang="en-CA" sz="3100" baseline="0" dirty="0" smtClean="0"/>
              <a:t> (virtues and vices) </a:t>
            </a:r>
          </a:p>
          <a:p>
            <a:pPr lvl="1"/>
            <a:r>
              <a:rPr lang="en-CA" sz="3100" baseline="0" dirty="0" smtClean="0"/>
              <a:t>do not act for the wrong reason</a:t>
            </a: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perfect but still applicable</a:t>
            </a:r>
            <a:endParaRPr lang="en-CA" dirty="0"/>
          </a:p>
        </p:txBody>
      </p:sp>
      <p:sp>
        <p:nvSpPr>
          <p:cNvPr id="3" name="Content Placeholder 2"/>
          <p:cNvSpPr>
            <a:spLocks noGrp="1"/>
          </p:cNvSpPr>
          <p:nvPr>
            <p:ph idx="1"/>
          </p:nvPr>
        </p:nvSpPr>
        <p:spPr/>
        <p:txBody>
          <a:bodyPr>
            <a:normAutofit fontScale="92500" lnSpcReduction="10000"/>
          </a:bodyPr>
          <a:lstStyle/>
          <a:p>
            <a:r>
              <a:rPr lang="en-CA" baseline="0" dirty="0" smtClean="0"/>
              <a:t>None of these types of morality is foolproof (i.e., things can go wrong when using them), and each has its limitations for judging something as wrong instead of right. </a:t>
            </a:r>
          </a:p>
          <a:p>
            <a:endParaRPr lang="en-CA" baseline="0" dirty="0" smtClean="0"/>
          </a:p>
          <a:p>
            <a:r>
              <a:rPr lang="en-CA" baseline="0" dirty="0" smtClean="0"/>
              <a:t>But ... all are viable options for making consumer decisions. It is important that we can recognize them in use, or we could make erroneous judgements and counterarguments about consumers’ actions. </a:t>
            </a:r>
          </a:p>
          <a:p>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7168" cy="1143000"/>
          </a:xfrm>
        </p:spPr>
        <p:txBody>
          <a:bodyPr>
            <a:normAutofit fontScale="90000"/>
          </a:bodyPr>
          <a:lstStyle/>
          <a:p>
            <a:r>
              <a:rPr lang="en-CA" dirty="0" smtClean="0"/>
              <a:t>Unprincipled consumer decisions </a:t>
            </a:r>
            <a:br>
              <a:rPr lang="en-CA" dirty="0" smtClean="0"/>
            </a:br>
            <a:r>
              <a:rPr lang="en-CA" sz="3100" dirty="0" smtClean="0"/>
              <a:t>(i.e., blind to their power and influence)</a:t>
            </a:r>
            <a:r>
              <a:rPr lang="en-CA" sz="3100" b="1" dirty="0" smtClean="0">
                <a:solidFill>
                  <a:srgbClr val="C00000"/>
                </a:solidFill>
              </a:rPr>
              <a:t>*</a:t>
            </a:r>
            <a:endParaRPr lang="en-CA" sz="9800"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CA" baseline="0" dirty="0" smtClean="0"/>
              <a:t>Consumers would collect facts and information about the attributes of a product or service without understanding how ethics (</a:t>
            </a:r>
            <a:r>
              <a:rPr lang="en-CA" b="1" baseline="0" dirty="0" smtClean="0"/>
              <a:t>standards of good or bad behaviour</a:t>
            </a:r>
            <a:r>
              <a:rPr lang="en-CA" baseline="0" dirty="0" smtClean="0"/>
              <a:t>) and morals (</a:t>
            </a:r>
            <a:r>
              <a:rPr lang="en-CA" b="1" baseline="0" dirty="0" smtClean="0"/>
              <a:t>principles of right and wrong decisions</a:t>
            </a:r>
            <a:r>
              <a:rPr lang="en-CA" baseline="0" dirty="0" smtClean="0"/>
              <a:t>) might come into play. </a:t>
            </a:r>
          </a:p>
          <a:p>
            <a:endParaRPr lang="en-CA" dirty="0" smtClean="0"/>
          </a:p>
          <a:p>
            <a:r>
              <a:rPr lang="en-CA" baseline="0" dirty="0" smtClean="0"/>
              <a:t>They would engage in routine</a:t>
            </a:r>
            <a:r>
              <a:rPr lang="en-CA" dirty="0" smtClean="0"/>
              <a:t> </a:t>
            </a:r>
            <a:r>
              <a:rPr lang="en-CA" baseline="0" dirty="0" smtClean="0"/>
              <a:t>consumption activities instead of self-reflection and self-inquiry about the meaning of consumption (pros and cons).</a:t>
            </a:r>
          </a:p>
          <a:p>
            <a:endParaRPr lang="en-CA" baseline="0" dirty="0" smtClean="0"/>
          </a:p>
          <a:p>
            <a:r>
              <a:rPr lang="en-CA" baseline="0" dirty="0" smtClean="0"/>
              <a:t>They would be uncritical of their purchase decisions (i.e., no concern for power differentials)</a:t>
            </a:r>
            <a:r>
              <a:rPr lang="en-CA" dirty="0" smtClean="0"/>
              <a:t> and thus blind to their power and influence.</a:t>
            </a:r>
            <a:endParaRPr lang="en-CA" baseline="0" dirty="0" smtClean="0"/>
          </a:p>
          <a:p>
            <a:endParaRPr lang="en-CA" dirty="0"/>
          </a:p>
        </p:txBody>
      </p:sp>
      <p:sp>
        <p:nvSpPr>
          <p:cNvPr id="4" name="Rectangle 3"/>
          <p:cNvSpPr/>
          <p:nvPr/>
        </p:nvSpPr>
        <p:spPr>
          <a:xfrm>
            <a:off x="7668344" y="188640"/>
            <a:ext cx="798617" cy="1569660"/>
          </a:xfrm>
          <a:prstGeom prst="rect">
            <a:avLst/>
          </a:prstGeom>
        </p:spPr>
        <p:txBody>
          <a:bodyPr wrap="none">
            <a:spAutoFit/>
          </a:bodyPr>
          <a:lstStyle/>
          <a:p>
            <a:r>
              <a:rPr lang="en-CA" sz="9600" dirty="0" smtClean="0">
                <a:solidFill>
                  <a:srgbClr val="C00000"/>
                </a:solidFill>
              </a:rPr>
              <a:t>*</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Good Evening</a:t>
            </a:r>
            <a:endParaRPr lang="en-CA" dirty="0"/>
          </a:p>
        </p:txBody>
      </p:sp>
      <p:sp>
        <p:nvSpPr>
          <p:cNvPr id="3" name="Content Placeholder 2"/>
          <p:cNvSpPr>
            <a:spLocks noGrp="1"/>
          </p:cNvSpPr>
          <p:nvPr>
            <p:ph idx="1"/>
          </p:nvPr>
        </p:nvSpPr>
        <p:spPr/>
        <p:txBody>
          <a:bodyPr/>
          <a:lstStyle/>
          <a:p>
            <a:r>
              <a:rPr lang="en-CA" baseline="0" dirty="0" smtClean="0"/>
              <a:t>Tonight’s event raised the query “</a:t>
            </a:r>
            <a:r>
              <a:rPr lang="en-CA" i="1" baseline="0" dirty="0" smtClean="0"/>
              <a:t>Who </a:t>
            </a:r>
            <a:r>
              <a:rPr lang="en-CA" b="1" i="1" baseline="0" dirty="0" smtClean="0"/>
              <a:t>has</a:t>
            </a:r>
            <a:r>
              <a:rPr lang="en-CA" i="1" baseline="0" dirty="0" smtClean="0"/>
              <a:t> the greatest influence on the consumption and production of household goods — consumers or producers?” </a:t>
            </a:r>
          </a:p>
          <a:p>
            <a:r>
              <a:rPr lang="en-CA" baseline="0" dirty="0" smtClean="0"/>
              <a:t>Respectfully, I chose to bring a normative spin to this “night of philosophy”  – </a:t>
            </a:r>
            <a:r>
              <a:rPr lang="en-CA" i="1" baseline="0" dirty="0" smtClean="0"/>
              <a:t>“Who </a:t>
            </a:r>
            <a:r>
              <a:rPr lang="en-CA" b="1" i="1" baseline="0" dirty="0" smtClean="0"/>
              <a:t>should</a:t>
            </a:r>
            <a:r>
              <a:rPr lang="en-CA" i="1" baseline="0" dirty="0" smtClean="0"/>
              <a:t> </a:t>
            </a:r>
            <a:r>
              <a:rPr lang="en-CA" b="1" i="1" baseline="0" dirty="0" smtClean="0"/>
              <a:t>have</a:t>
            </a:r>
            <a:r>
              <a:rPr lang="en-CA" i="1" baseline="0" dirty="0" smtClean="0"/>
              <a:t> the greatest influence, and why?”</a:t>
            </a:r>
          </a:p>
          <a:p>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CA" dirty="0" smtClean="0"/>
              <a:t>Wrap up</a:t>
            </a:r>
            <a:endParaRPr lang="en-CA" dirty="0"/>
          </a:p>
        </p:txBody>
      </p:sp>
      <p:sp>
        <p:nvSpPr>
          <p:cNvPr id="3" name="Content Placeholder 2"/>
          <p:cNvSpPr>
            <a:spLocks noGrp="1"/>
          </p:cNvSpPr>
          <p:nvPr>
            <p:ph idx="1"/>
          </p:nvPr>
        </p:nvSpPr>
        <p:spPr>
          <a:xfrm>
            <a:off x="251520" y="764704"/>
            <a:ext cx="5040560" cy="5112568"/>
          </a:xfrm>
        </p:spPr>
        <p:txBody>
          <a:bodyPr>
            <a:noAutofit/>
          </a:bodyPr>
          <a:lstStyle/>
          <a:p>
            <a:r>
              <a:rPr lang="en-CA" sz="2400" baseline="0" dirty="0" smtClean="0"/>
              <a:t>Leaders shine a light on the future – they have a </a:t>
            </a:r>
            <a:r>
              <a:rPr lang="en-CA" sz="2400" b="1" baseline="0" dirty="0" smtClean="0"/>
              <a:t>vision</a:t>
            </a:r>
            <a:r>
              <a:rPr lang="en-CA" sz="2400" baseline="0" dirty="0" smtClean="0"/>
              <a:t> of where they think people should go or how things should be done. This is different from a </a:t>
            </a:r>
            <a:r>
              <a:rPr lang="en-CA" sz="2400" b="1" baseline="0" dirty="0" smtClean="0"/>
              <a:t>mission</a:t>
            </a:r>
            <a:r>
              <a:rPr lang="en-CA" sz="2400" baseline="0" dirty="0" smtClean="0"/>
              <a:t>, which is focused on the here and now. </a:t>
            </a:r>
          </a:p>
          <a:p>
            <a:r>
              <a:rPr lang="en-CA" sz="2400" baseline="0" dirty="0" smtClean="0"/>
              <a:t>Instead of narrowly focusing on </a:t>
            </a:r>
            <a:r>
              <a:rPr lang="en-CA" sz="2400" b="1" i="1" baseline="0" dirty="0" smtClean="0"/>
              <a:t>ethically</a:t>
            </a:r>
            <a:r>
              <a:rPr lang="en-CA" sz="2400" baseline="0" dirty="0" smtClean="0"/>
              <a:t> meeting immediate needs and wants through consumption (mission), consumer </a:t>
            </a:r>
            <a:r>
              <a:rPr lang="en-CA" sz="2400" b="1" i="1" baseline="0" dirty="0" smtClean="0"/>
              <a:t>moral</a:t>
            </a:r>
            <a:r>
              <a:rPr lang="en-CA" sz="2400" baseline="0" dirty="0" smtClean="0"/>
              <a:t> leaders would expand their vision of their decision process to include their</a:t>
            </a:r>
            <a:r>
              <a:rPr lang="en-CA" sz="2400" i="1" baseline="0" dirty="0" smtClean="0"/>
              <a:t> </a:t>
            </a:r>
            <a:r>
              <a:rPr lang="en-CA" sz="2400" b="1" i="1" baseline="0" dirty="0" smtClean="0">
                <a:solidFill>
                  <a:srgbClr val="0070C0"/>
                </a:solidFill>
              </a:rPr>
              <a:t>inner moral compass.</a:t>
            </a:r>
          </a:p>
          <a:p>
            <a:r>
              <a:rPr lang="en-CA" sz="2400" dirty="0" smtClean="0"/>
              <a:t>They would come to appreciate that they have </a:t>
            </a:r>
            <a:r>
              <a:rPr lang="en-CA" sz="2400" b="1" i="1" dirty="0" smtClean="0">
                <a:solidFill>
                  <a:srgbClr val="0070C0"/>
                </a:solidFill>
              </a:rPr>
              <a:t>moral agency </a:t>
            </a:r>
            <a:r>
              <a:rPr lang="en-CA" sz="2400" dirty="0" smtClean="0"/>
              <a:t>to </a:t>
            </a:r>
            <a:r>
              <a:rPr lang="en-CA" sz="2400" u="sng" dirty="0" smtClean="0"/>
              <a:t>lead</a:t>
            </a:r>
            <a:r>
              <a:rPr lang="en-CA" sz="2400" dirty="0" smtClean="0"/>
              <a:t> change.</a:t>
            </a:r>
            <a:endParaRPr lang="en-CA" sz="2400" baseline="0" dirty="0" smtClean="0"/>
          </a:p>
          <a:p>
            <a:endParaRPr lang="en-CA" sz="2000" baseline="0" dirty="0" smtClean="0"/>
          </a:p>
          <a:p>
            <a:endParaRPr lang="en-CA" sz="2000" dirty="0"/>
          </a:p>
        </p:txBody>
      </p:sp>
      <p:pic>
        <p:nvPicPr>
          <p:cNvPr id="39968" name="Picture 32" descr="C:\Users\Sue\AppData\Local\Microsoft\Windows\INetCache\IE\GVXD3Z7Y\leadership[1].jpg"/>
          <p:cNvPicPr>
            <a:picLocks noChangeAspect="1" noChangeArrowheads="1"/>
          </p:cNvPicPr>
          <p:nvPr/>
        </p:nvPicPr>
        <p:blipFill>
          <a:blip r:embed="rId3" cstate="print"/>
          <a:srcRect/>
          <a:stretch>
            <a:fillRect/>
          </a:stretch>
        </p:blipFill>
        <p:spPr bwMode="auto">
          <a:xfrm>
            <a:off x="5148064" y="1700808"/>
            <a:ext cx="3723607" cy="24482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fontScale="90000"/>
          </a:bodyPr>
          <a:lstStyle/>
          <a:p>
            <a:r>
              <a:rPr lang="en-CA" sz="2700" baseline="0" dirty="0" smtClean="0"/>
              <a:t>Consumer moral leadership is presented tonight as another way that consumers can </a:t>
            </a:r>
            <a:r>
              <a:rPr lang="en-CA" sz="2700" b="1" i="1" baseline="0" dirty="0" smtClean="0">
                <a:solidFill>
                  <a:srgbClr val="0070C0"/>
                </a:solidFill>
              </a:rPr>
              <a:t>responsibly influence the marketplace</a:t>
            </a:r>
            <a:r>
              <a:rPr lang="en-CA" sz="2700" b="1" baseline="0" dirty="0" smtClean="0">
                <a:solidFill>
                  <a:srgbClr val="0070C0"/>
                </a:solidFill>
              </a:rPr>
              <a:t>.</a:t>
            </a:r>
            <a:r>
              <a:rPr lang="en-CA" sz="2700" baseline="0" dirty="0" smtClean="0"/>
              <a:t> I offer it as another lens</a:t>
            </a:r>
            <a:r>
              <a:rPr lang="en-CA" sz="2700" dirty="0" smtClean="0"/>
              <a:t> through which home economists can think about this issue. </a:t>
            </a:r>
            <a:br>
              <a:rPr lang="en-CA" sz="2700" dirty="0" smtClean="0"/>
            </a:br>
            <a:r>
              <a:rPr lang="en-CA" sz="2700" baseline="0" dirty="0" smtClean="0">
                <a:solidFill>
                  <a:srgbClr val="C00000"/>
                </a:solidFill>
              </a:rPr>
              <a:t>I leave you with this logic and…</a:t>
            </a:r>
            <a:r>
              <a:rPr lang="en-CA" i="1" baseline="0" dirty="0" smtClean="0"/>
              <a:t/>
            </a:r>
            <a:br>
              <a:rPr lang="en-CA" i="1" baseline="0" dirty="0" smtClean="0"/>
            </a:br>
            <a:endParaRPr lang="en-CA" dirty="0"/>
          </a:p>
        </p:txBody>
      </p:sp>
      <p:pic>
        <p:nvPicPr>
          <p:cNvPr id="37889" name="Picture 1"/>
          <p:cNvPicPr>
            <a:picLocks noGrp="1" noChangeAspect="1" noChangeArrowheads="1"/>
          </p:cNvPicPr>
          <p:nvPr>
            <p:ph idx="1"/>
          </p:nvPr>
        </p:nvPicPr>
        <p:blipFill>
          <a:blip r:embed="rId3" cstate="print"/>
          <a:srcRect/>
          <a:stretch>
            <a:fillRect/>
          </a:stretch>
        </p:blipFill>
        <p:spPr bwMode="auto">
          <a:xfrm>
            <a:off x="1187624" y="1988840"/>
            <a:ext cx="6704972"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baseline="0" dirty="0" smtClean="0"/>
              <a:t>…I invite you to read more</a:t>
            </a:r>
            <a:r>
              <a:rPr lang="en-CA" i="1" dirty="0" smtClean="0"/>
              <a:t> </a:t>
            </a:r>
            <a:r>
              <a:rPr lang="en-CA" i="1" baseline="0" dirty="0" smtClean="0"/>
              <a:t>at this paper and my book.</a:t>
            </a:r>
            <a:endParaRPr lang="en-CA" dirty="0"/>
          </a:p>
        </p:txBody>
      </p:sp>
      <p:sp>
        <p:nvSpPr>
          <p:cNvPr id="5" name="Content Placeholder 4"/>
          <p:cNvSpPr>
            <a:spLocks noGrp="1"/>
          </p:cNvSpPr>
          <p:nvPr>
            <p:ph sz="half" idx="2"/>
          </p:nvPr>
        </p:nvSpPr>
        <p:spPr/>
        <p:txBody>
          <a:bodyPr/>
          <a:lstStyle/>
          <a:p>
            <a:pPr>
              <a:buNone/>
            </a:pPr>
            <a:r>
              <a:rPr lang="en-CA" dirty="0" smtClean="0"/>
              <a:t> </a:t>
            </a:r>
            <a:endParaRPr lang="en-CA" dirty="0"/>
          </a:p>
        </p:txBody>
      </p:sp>
      <p:pic>
        <p:nvPicPr>
          <p:cNvPr id="35842" name="Picture 2" descr="https://m.media-amazon.com/images/I/31JxcgXXzPL._SX331_BO1,204,203,200_.jpg"/>
          <p:cNvPicPr>
            <a:picLocks noChangeAspect="1" noChangeArrowheads="1"/>
          </p:cNvPicPr>
          <p:nvPr/>
        </p:nvPicPr>
        <p:blipFill>
          <a:blip r:embed="rId3" cstate="print"/>
          <a:srcRect/>
          <a:stretch>
            <a:fillRect/>
          </a:stretch>
        </p:blipFill>
        <p:spPr bwMode="auto">
          <a:xfrm>
            <a:off x="5076056" y="1412776"/>
            <a:ext cx="3171825" cy="4752975"/>
          </a:xfrm>
          <a:prstGeom prst="rect">
            <a:avLst/>
          </a:prstGeom>
          <a:ln>
            <a:noFill/>
          </a:ln>
          <a:effectLst>
            <a:outerShdw blurRad="292100" dist="139700" dir="2700000" algn="tl" rotWithShape="0">
              <a:srgbClr val="333333">
                <a:alpha val="65000"/>
              </a:srgbClr>
            </a:outerShdw>
          </a:effectLst>
        </p:spPr>
      </p:pic>
      <p:pic>
        <p:nvPicPr>
          <p:cNvPr id="35843" name="Picture 3"/>
          <p:cNvPicPr>
            <a:picLocks noGrp="1" noChangeAspect="1" noChangeArrowheads="1"/>
          </p:cNvPicPr>
          <p:nvPr>
            <p:ph sz="half" idx="1"/>
          </p:nvPr>
        </p:nvPicPr>
        <p:blipFill>
          <a:blip r:embed="rId4" cstate="print"/>
          <a:srcRect/>
          <a:stretch>
            <a:fillRect/>
          </a:stretch>
        </p:blipFill>
        <p:spPr bwMode="auto">
          <a:xfrm>
            <a:off x="467544" y="1772816"/>
            <a:ext cx="4038600" cy="34563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0" dirty="0" smtClean="0"/>
              <a:t>GDP and Consumer Power</a:t>
            </a:r>
            <a:endParaRPr lang="en-CA" dirty="0"/>
          </a:p>
        </p:txBody>
      </p:sp>
      <p:sp>
        <p:nvSpPr>
          <p:cNvPr id="3" name="Content Placeholder 2"/>
          <p:cNvSpPr>
            <a:spLocks noGrp="1"/>
          </p:cNvSpPr>
          <p:nvPr>
            <p:ph idx="1"/>
          </p:nvPr>
        </p:nvSpPr>
        <p:spPr>
          <a:xfrm>
            <a:off x="467544" y="1268760"/>
            <a:ext cx="8229600" cy="4525963"/>
          </a:xfrm>
        </p:spPr>
        <p:txBody>
          <a:bodyPr>
            <a:noAutofit/>
          </a:bodyPr>
          <a:lstStyle/>
          <a:p>
            <a:r>
              <a:rPr lang="en-CA" sz="2000" dirty="0"/>
              <a:t>I believe home economics has relied too heavily on the assumption that consumers must be empowered to be ethical and efficient </a:t>
            </a:r>
            <a:r>
              <a:rPr lang="en-CA" sz="2000" b="1" i="1" dirty="0">
                <a:solidFill>
                  <a:srgbClr val="0070C0"/>
                </a:solidFill>
              </a:rPr>
              <a:t>managers</a:t>
            </a:r>
            <a:r>
              <a:rPr lang="en-CA" sz="2000" dirty="0"/>
              <a:t> of their own resources (with the recent imperative of sustainability). </a:t>
            </a:r>
          </a:p>
          <a:p>
            <a:endParaRPr lang="en-CA" sz="2000" dirty="0"/>
          </a:p>
          <a:p>
            <a:r>
              <a:rPr lang="en-CA" sz="2000" dirty="0"/>
              <a:t>We have not paid enough attention to consumers being </a:t>
            </a:r>
            <a:r>
              <a:rPr lang="en-CA" sz="2000" b="1" i="1" dirty="0">
                <a:solidFill>
                  <a:srgbClr val="0070C0"/>
                </a:solidFill>
              </a:rPr>
              <a:t>leaders</a:t>
            </a:r>
            <a:r>
              <a:rPr lang="en-CA" sz="2000" dirty="0"/>
              <a:t> in the marketplace while in service to others and the Earth – responsibly </a:t>
            </a:r>
            <a:r>
              <a:rPr lang="en-CA" sz="2000" b="1" dirty="0"/>
              <a:t>exercising their </a:t>
            </a:r>
            <a:r>
              <a:rPr lang="en-CA" sz="2000" b="1" dirty="0" smtClean="0"/>
              <a:t>power and influence</a:t>
            </a:r>
            <a:r>
              <a:rPr lang="en-CA" sz="2000" dirty="0" smtClean="0"/>
              <a:t>. </a:t>
            </a:r>
          </a:p>
          <a:p>
            <a:endParaRPr lang="en-CA" sz="2000" dirty="0" smtClean="0"/>
          </a:p>
          <a:p>
            <a:r>
              <a:rPr lang="en-CA" sz="2000" dirty="0" smtClean="0"/>
              <a:t>Worse, we </a:t>
            </a:r>
            <a:r>
              <a:rPr lang="en-CA" sz="2000" dirty="0"/>
              <a:t>have historically assumed that consumers serve the economy... their major contribution is to keep it strong, vibrant, and </a:t>
            </a:r>
            <a:r>
              <a:rPr lang="en-CA" sz="2000" dirty="0" smtClean="0"/>
              <a:t>healthy. </a:t>
            </a:r>
          </a:p>
          <a:p>
            <a:pPr lvl="1"/>
            <a:r>
              <a:rPr lang="en-CA" sz="2000" dirty="0" smtClean="0"/>
              <a:t>FYI: I challenge this assumption … as a social institution, the economy exists and is obligated to serve consumers not the other way around.</a:t>
            </a:r>
          </a:p>
          <a:p>
            <a:endParaRPr lang="en-CA" sz="2000" dirty="0" smtClean="0"/>
          </a:p>
          <a:p>
            <a:r>
              <a:rPr lang="en-CA" sz="2000" b="1" dirty="0" smtClean="0">
                <a:solidFill>
                  <a:srgbClr val="0070C0"/>
                </a:solidFill>
              </a:rPr>
              <a:t>With that in mind, I will begin my conversation with </a:t>
            </a:r>
            <a:r>
              <a:rPr lang="en-CA" sz="2000" b="1" dirty="0">
                <a:solidFill>
                  <a:srgbClr val="0070C0"/>
                </a:solidFill>
              </a:rPr>
              <a:t>the GDP and consumer power.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0"/>
            <a:ext cx="8229600" cy="1143000"/>
          </a:xfrm>
        </p:spPr>
        <p:txBody>
          <a:bodyPr/>
          <a:lstStyle/>
          <a:p>
            <a:r>
              <a:rPr lang="en-CA" dirty="0" smtClean="0"/>
              <a:t>GDP and Consumer Power</a:t>
            </a:r>
            <a:endParaRPr lang="en-CA" dirty="0"/>
          </a:p>
        </p:txBody>
      </p:sp>
      <p:sp>
        <p:nvSpPr>
          <p:cNvPr id="5" name="Content Placeholder 4"/>
          <p:cNvSpPr>
            <a:spLocks noGrp="1"/>
          </p:cNvSpPr>
          <p:nvPr>
            <p:ph idx="1"/>
          </p:nvPr>
        </p:nvSpPr>
        <p:spPr/>
        <p:txBody>
          <a:bodyPr>
            <a:normAutofit/>
          </a:bodyPr>
          <a:lstStyle/>
          <a:p>
            <a:endParaRPr lang="en-CA" baseline="0" dirty="0" smtClean="0"/>
          </a:p>
          <a:p>
            <a:endParaRPr lang="en-CA" baseline="0" dirty="0" smtClean="0"/>
          </a:p>
        </p:txBody>
      </p:sp>
      <p:sp>
        <p:nvSpPr>
          <p:cNvPr id="6" name="Content Placeholder 5"/>
          <p:cNvSpPr>
            <a:spLocks noGrp="1"/>
          </p:cNvSpPr>
          <p:nvPr>
            <p:ph sz="half" idx="4294967295"/>
          </p:nvPr>
        </p:nvSpPr>
        <p:spPr>
          <a:xfrm>
            <a:off x="467544" y="908720"/>
            <a:ext cx="8280920" cy="5760640"/>
          </a:xfrm>
        </p:spPr>
        <p:txBody>
          <a:bodyPr>
            <a:normAutofit fontScale="25000" lnSpcReduction="20000"/>
          </a:bodyPr>
          <a:lstStyle/>
          <a:p>
            <a:r>
              <a:rPr lang="en-CA" sz="9800" baseline="0" dirty="0" smtClean="0"/>
              <a:t>The Gross Domestic Product (GDP) deals with who is spending money in a nation’s economy to keep it going – namely</a:t>
            </a:r>
            <a:r>
              <a:rPr lang="en-CA" sz="9800" dirty="0" smtClean="0"/>
              <a:t> </a:t>
            </a:r>
            <a:r>
              <a:rPr lang="en-CA" sz="9800" baseline="0" dirty="0" smtClean="0"/>
              <a:t>consumers, businesses, and governments.</a:t>
            </a:r>
          </a:p>
          <a:p>
            <a:r>
              <a:rPr lang="en-CA" sz="9800" baseline="0" dirty="0" smtClean="0"/>
              <a:t>Household spending is the amount consumers spend to meet their everyday needs, such as food, clothing, housing, energy, transport, durable goods, services, health costs, leisure, education, and</a:t>
            </a:r>
            <a:r>
              <a:rPr lang="en-CA" sz="9800" dirty="0" smtClean="0"/>
              <a:t> so on.</a:t>
            </a:r>
            <a:endParaRPr lang="en-CA" sz="9800" baseline="0" dirty="0" smtClean="0"/>
          </a:p>
          <a:p>
            <a:r>
              <a:rPr lang="en-CA" sz="9800" baseline="0" dirty="0" smtClean="0"/>
              <a:t>Consumer spending is typically around </a:t>
            </a:r>
            <a:r>
              <a:rPr lang="en-CA" sz="9800" b="1" baseline="0" dirty="0" smtClean="0">
                <a:solidFill>
                  <a:srgbClr val="0070C0"/>
                </a:solidFill>
              </a:rPr>
              <a:t>two thirds (65%) of the GDP</a:t>
            </a:r>
            <a:r>
              <a:rPr lang="en-CA" sz="9800" baseline="0" dirty="0" smtClean="0"/>
              <a:t>. </a:t>
            </a:r>
          </a:p>
          <a:p>
            <a:pPr lvl="1"/>
            <a:r>
              <a:rPr lang="en-CA" sz="9800" baseline="0" dirty="0" smtClean="0"/>
              <a:t>The US Federal Reserve Bank puts consumer spending at 68% in 2022. </a:t>
            </a:r>
          </a:p>
          <a:p>
            <a:pPr lvl="1"/>
            <a:r>
              <a:rPr lang="en-CA" sz="9800" baseline="0" dirty="0" smtClean="0"/>
              <a:t>The Balance (20-year edited library about personal finance) puts it even higher, at 70%. </a:t>
            </a:r>
          </a:p>
          <a:p>
            <a:r>
              <a:rPr lang="en-CA" sz="9800" baseline="0" dirty="0" smtClean="0"/>
              <a:t>Right now, it is consumers</a:t>
            </a:r>
            <a:r>
              <a:rPr lang="en-CA" sz="9800" dirty="0" smtClean="0"/>
              <a:t> that are </a:t>
            </a:r>
            <a:r>
              <a:rPr lang="en-CA" sz="9800" dirty="0" smtClean="0"/>
              <a:t>keeping the economy going!</a:t>
            </a:r>
            <a:endParaRPr lang="en-CA" sz="9800" baseline="0" dirty="0" smtClean="0"/>
          </a:p>
          <a:p>
            <a:r>
              <a:rPr lang="en-CA" sz="9800" baseline="0" dirty="0" smtClean="0"/>
              <a:t>Businesses spend 18%, and Governments spend 17%. </a:t>
            </a:r>
          </a:p>
          <a:p>
            <a:pPr>
              <a:buNone/>
            </a:pPr>
            <a:endParaRPr lang="en-CA" baseline="0" dirty="0" smtClean="0"/>
          </a:p>
          <a:p>
            <a:r>
              <a:rPr lang="en-CA" sz="1500" baseline="0" dirty="0" smtClean="0"/>
              <a:t>OECD National Account Data https://data.oecd.org/hha/household-spending.htm</a:t>
            </a:r>
          </a:p>
          <a:p>
            <a:r>
              <a:rPr lang="en-CA" sz="1500" baseline="0" dirty="0" smtClean="0"/>
              <a:t>https://www.theglobaleconomy.com/rankings/household_consumption/</a:t>
            </a:r>
          </a:p>
          <a:p>
            <a:r>
              <a:rPr lang="en-CA" sz="1500" baseline="0" dirty="0" smtClean="0"/>
              <a:t>https://fred.stlouisfed.org/series/DPCERE1Q156NBEA</a:t>
            </a:r>
          </a:p>
          <a:p>
            <a:r>
              <a:rPr lang="en-CA" sz="1500" baseline="0" dirty="0" smtClean="0"/>
              <a:t>https://www.thebalancemoney.com/components-of-gdp-explanation-formula-and-chart-3306015</a:t>
            </a:r>
          </a:p>
          <a:p>
            <a:endParaRPr lang="en-CA" baseline="0" dirty="0" smtClean="0"/>
          </a:p>
          <a:p>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CA" baseline="0" dirty="0" smtClean="0"/>
              <a:t>Most people are </a:t>
            </a:r>
            <a:r>
              <a:rPr lang="en-CA" b="1" baseline="0" dirty="0" smtClean="0"/>
              <a:t>very</a:t>
            </a:r>
            <a:r>
              <a:rPr lang="en-CA" baseline="0" dirty="0" smtClean="0"/>
              <a:t> surprised when they learn this– I know I was!</a:t>
            </a:r>
            <a:r>
              <a:rPr lang="en-CA" i="1" baseline="0" dirty="0" smtClean="0"/>
              <a:t/>
            </a:r>
            <a:br>
              <a:rPr lang="en-CA" i="1" baseline="0" dirty="0" smtClean="0"/>
            </a:br>
            <a:endParaRPr lang="en-CA"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1907704" y="1556792"/>
            <a:ext cx="5472608" cy="4970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Consumer Responsibility</a:t>
            </a:r>
            <a:endParaRPr lang="en-CA" dirty="0"/>
          </a:p>
        </p:txBody>
      </p:sp>
      <p:sp>
        <p:nvSpPr>
          <p:cNvPr id="3" name="Content Placeholder 2"/>
          <p:cNvSpPr>
            <a:spLocks noGrp="1"/>
          </p:cNvSpPr>
          <p:nvPr>
            <p:ph idx="1"/>
          </p:nvPr>
        </p:nvSpPr>
        <p:spPr>
          <a:xfrm>
            <a:off x="457200" y="1600200"/>
            <a:ext cx="8363272" cy="4525963"/>
          </a:xfrm>
        </p:spPr>
        <p:txBody>
          <a:bodyPr/>
          <a:lstStyle/>
          <a:p>
            <a:r>
              <a:rPr lang="en-CA" baseline="0" dirty="0" smtClean="0"/>
              <a:t>In 2020, consumers spent $64 Trillion dollars worldwide (World Bank).</a:t>
            </a:r>
          </a:p>
          <a:p>
            <a:r>
              <a:rPr lang="en-CA" baseline="0" dirty="0" smtClean="0"/>
              <a:t>That’s 12 zeros</a:t>
            </a:r>
          </a:p>
          <a:p>
            <a:pPr>
              <a:buNone/>
            </a:pPr>
            <a:r>
              <a:rPr lang="en-CA" sz="7200" baseline="0" dirty="0" smtClean="0">
                <a:solidFill>
                  <a:srgbClr val="0070C0"/>
                </a:solidFill>
              </a:rPr>
              <a:t>$64,</a:t>
            </a:r>
            <a:r>
              <a:rPr lang="en-CA" sz="7200" dirty="0" smtClean="0">
                <a:solidFill>
                  <a:srgbClr val="0070C0"/>
                </a:solidFill>
              </a:rPr>
              <a:t> </a:t>
            </a:r>
            <a:r>
              <a:rPr lang="en-CA" sz="7200" baseline="0" dirty="0" smtClean="0">
                <a:solidFill>
                  <a:srgbClr val="0070C0"/>
                </a:solidFill>
              </a:rPr>
              <a:t>000,000,000,000</a:t>
            </a:r>
          </a:p>
          <a:p>
            <a:pPr>
              <a:buNone/>
            </a:pPr>
            <a:r>
              <a:rPr lang="en-CA" sz="800" baseline="0" dirty="0" smtClean="0"/>
              <a:t>https://data.worldbank.org/indicator/NE.CON.TOTL.CD</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Consumer Responsibility</a:t>
            </a:r>
            <a:endParaRPr lang="en-CA"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en-CA" baseline="0" dirty="0" smtClean="0"/>
              <a:t>With this spending power comes tremendous influence</a:t>
            </a:r>
            <a:r>
              <a:rPr lang="en-CA" dirty="0" smtClean="0"/>
              <a:t> and</a:t>
            </a:r>
            <a:r>
              <a:rPr lang="en-CA" baseline="0" dirty="0" smtClean="0"/>
              <a:t> undeniable </a:t>
            </a:r>
            <a:r>
              <a:rPr lang="en-CA" b="1" baseline="0" dirty="0" smtClean="0"/>
              <a:t>responsibility</a:t>
            </a:r>
            <a:r>
              <a:rPr lang="en-CA" baseline="0" dirty="0" smtClean="0"/>
              <a:t>, whether desired or not, whether acknowledged or not.</a:t>
            </a:r>
          </a:p>
          <a:p>
            <a:endParaRPr lang="en-CA" baseline="0" dirty="0" smtClean="0"/>
          </a:p>
          <a:p>
            <a:r>
              <a:rPr lang="en-CA" baseline="0" dirty="0" smtClean="0"/>
              <a:t>Responsibility (read it backwards) literally means having the </a:t>
            </a:r>
            <a:r>
              <a:rPr lang="en-CA" b="1" i="1" baseline="0" dirty="0" smtClean="0"/>
              <a:t>ability</a:t>
            </a:r>
            <a:r>
              <a:rPr lang="en-CA" i="1" baseline="0" dirty="0" smtClean="0"/>
              <a:t> to </a:t>
            </a:r>
            <a:r>
              <a:rPr lang="en-CA" b="1" i="1" baseline="0" dirty="0" smtClean="0"/>
              <a:t>respond.</a:t>
            </a:r>
          </a:p>
          <a:p>
            <a:endParaRPr lang="en-CA" baseline="0" dirty="0" smtClean="0"/>
          </a:p>
          <a:p>
            <a:r>
              <a:rPr lang="en-CA" baseline="0" dirty="0" smtClean="0"/>
              <a:t>When acting responsibly, people act independently and make decisions without being told to do so by someone else – </a:t>
            </a:r>
            <a:r>
              <a:rPr lang="en-CA" b="1" baseline="0" dirty="0" smtClean="0">
                <a:solidFill>
                  <a:srgbClr val="0070C0"/>
                </a:solidFill>
              </a:rPr>
              <a:t>they act with</a:t>
            </a:r>
            <a:r>
              <a:rPr lang="en-CA" b="1" dirty="0" smtClean="0">
                <a:solidFill>
                  <a:srgbClr val="0070C0"/>
                </a:solidFill>
              </a:rPr>
              <a:t> an internal imperative</a:t>
            </a:r>
            <a:r>
              <a:rPr lang="en-CA" baseline="0" dirty="0" smtClean="0"/>
              <a:t>.</a:t>
            </a:r>
          </a:p>
          <a:p>
            <a:endParaRPr lang="en-CA" baseline="0" dirty="0" smtClean="0"/>
          </a:p>
          <a:p>
            <a:r>
              <a:rPr lang="en-CA" baseline="0" dirty="0" smtClean="0"/>
              <a:t>This definition of being responsible opens the door to a discussion of </a:t>
            </a:r>
            <a:r>
              <a:rPr lang="en-CA" b="1" baseline="0" dirty="0" smtClean="0">
                <a:solidFill>
                  <a:srgbClr val="0070C0"/>
                </a:solidFill>
              </a:rPr>
              <a:t>moral consumption </a:t>
            </a:r>
            <a:r>
              <a:rPr lang="en-CA" baseline="0" dirty="0" smtClean="0"/>
              <a:t>in conjunction with </a:t>
            </a:r>
            <a:r>
              <a:rPr lang="en-CA" b="1" baseline="0" dirty="0" smtClean="0">
                <a:solidFill>
                  <a:srgbClr val="0070C0"/>
                </a:solidFill>
              </a:rPr>
              <a:t>ethical consumption </a:t>
            </a:r>
            <a:r>
              <a:rPr lang="en-CA" baseline="0" dirty="0" smtClean="0"/>
              <a:t>– they</a:t>
            </a:r>
            <a:r>
              <a:rPr lang="en-CA" dirty="0" smtClean="0"/>
              <a:t> are not the same thing</a:t>
            </a:r>
            <a:r>
              <a:rPr lang="en-CA" baseline="0" dirty="0" smtClean="0"/>
              <a:t>.</a:t>
            </a:r>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and Moral</a:t>
            </a:r>
            <a:endParaRPr lang="en-CA" dirty="0"/>
          </a:p>
        </p:txBody>
      </p:sp>
      <p:sp>
        <p:nvSpPr>
          <p:cNvPr id="3" name="Content Placeholder 2"/>
          <p:cNvSpPr>
            <a:spLocks noGrp="1"/>
          </p:cNvSpPr>
          <p:nvPr>
            <p:ph idx="1"/>
          </p:nvPr>
        </p:nvSpPr>
        <p:spPr>
          <a:xfrm>
            <a:off x="457200" y="1600200"/>
            <a:ext cx="4330824" cy="4525963"/>
          </a:xfrm>
        </p:spPr>
        <p:txBody>
          <a:bodyPr/>
          <a:lstStyle/>
          <a:p>
            <a:r>
              <a:rPr lang="en-CA" b="1" baseline="0" dirty="0" smtClean="0"/>
              <a:t>Ethics</a:t>
            </a:r>
            <a:r>
              <a:rPr lang="en-CA" baseline="0" dirty="0" smtClean="0"/>
              <a:t> refer to goodness or badness</a:t>
            </a:r>
          </a:p>
          <a:p>
            <a:endParaRPr lang="en-CA" baseline="0" dirty="0" smtClean="0"/>
          </a:p>
          <a:p>
            <a:endParaRPr lang="en-CA" dirty="0"/>
          </a:p>
          <a:p>
            <a:r>
              <a:rPr lang="en-CA" b="1" baseline="0" dirty="0" smtClean="0"/>
              <a:t>Morals</a:t>
            </a:r>
            <a:r>
              <a:rPr lang="en-CA" baseline="0" dirty="0" smtClean="0"/>
              <a:t> refer to rightness or wrongness</a:t>
            </a:r>
          </a:p>
          <a:p>
            <a:endParaRPr lang="en-CA" dirty="0"/>
          </a:p>
        </p:txBody>
      </p:sp>
      <p:sp>
        <p:nvSpPr>
          <p:cNvPr id="3074" name="AutoShape 2" descr="Right and wrong hi-res stock photography and images - Alam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3077" name="Picture 5" descr="C:\Users\Sue\AppData\Local\Microsoft\Windows\INetCache\IE\RCENSF0E\good-bad-ugly[1].jpg"/>
          <p:cNvPicPr>
            <a:picLocks noChangeAspect="1" noChangeArrowheads="1"/>
          </p:cNvPicPr>
          <p:nvPr/>
        </p:nvPicPr>
        <p:blipFill>
          <a:blip r:embed="rId3" cstate="print"/>
          <a:srcRect/>
          <a:stretch>
            <a:fillRect/>
          </a:stretch>
        </p:blipFill>
        <p:spPr bwMode="auto">
          <a:xfrm>
            <a:off x="4788024" y="1340768"/>
            <a:ext cx="3988136" cy="1944216"/>
          </a:xfrm>
          <a:prstGeom prst="rect">
            <a:avLst/>
          </a:prstGeom>
          <a:noFill/>
        </p:spPr>
      </p:pic>
      <p:pic>
        <p:nvPicPr>
          <p:cNvPr id="3098" name="Picture 26" descr="C:\Users\Sue\AppData\Local\Microsoft\Windows\INetCache\IE\G92ODQWF\wrong-way-cc0-pixabay[1].jpg"/>
          <p:cNvPicPr>
            <a:picLocks noChangeAspect="1" noChangeArrowheads="1"/>
          </p:cNvPicPr>
          <p:nvPr/>
        </p:nvPicPr>
        <p:blipFill>
          <a:blip r:embed="rId4" cstate="print"/>
          <a:srcRect/>
          <a:stretch>
            <a:fillRect/>
          </a:stretch>
        </p:blipFill>
        <p:spPr bwMode="auto">
          <a:xfrm>
            <a:off x="5076056" y="3645024"/>
            <a:ext cx="3528392" cy="23522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Consumption</a:t>
            </a:r>
            <a:endParaRPr lang="en-CA" dirty="0"/>
          </a:p>
        </p:txBody>
      </p:sp>
      <p:sp>
        <p:nvSpPr>
          <p:cNvPr id="3" name="Content Placeholder 2"/>
          <p:cNvSpPr>
            <a:spLocks noGrp="1"/>
          </p:cNvSpPr>
          <p:nvPr>
            <p:ph idx="1"/>
          </p:nvPr>
        </p:nvSpPr>
        <p:spPr>
          <a:xfrm>
            <a:off x="457200" y="1268760"/>
            <a:ext cx="6059016" cy="5112568"/>
          </a:xfrm>
        </p:spPr>
        <p:txBody>
          <a:bodyPr>
            <a:normAutofit fontScale="77500" lnSpcReduction="20000"/>
          </a:bodyPr>
          <a:lstStyle/>
          <a:p>
            <a:r>
              <a:rPr lang="en-CA" baseline="0" dirty="0" smtClean="0"/>
              <a:t>Ethical consumption is imposed by and judged from </a:t>
            </a:r>
            <a:r>
              <a:rPr lang="en-CA" b="1" baseline="0" dirty="0" smtClean="0">
                <a:solidFill>
                  <a:srgbClr val="0070C0"/>
                </a:solidFill>
              </a:rPr>
              <a:t>the outside</a:t>
            </a:r>
            <a:r>
              <a:rPr lang="en-CA" baseline="0" dirty="0" smtClean="0"/>
              <a:t>. A person’s actions are judged to be good or bad relative to an </a:t>
            </a:r>
            <a:r>
              <a:rPr lang="en-CA" b="1" baseline="0" dirty="0" smtClean="0">
                <a:solidFill>
                  <a:srgbClr val="0070C0"/>
                </a:solidFill>
              </a:rPr>
              <a:t>external</a:t>
            </a:r>
            <a:r>
              <a:rPr lang="en-CA" baseline="0" dirty="0" smtClean="0"/>
              <a:t> standard or expectation (community and societal values).</a:t>
            </a:r>
          </a:p>
          <a:p>
            <a:endParaRPr lang="en-CA" baseline="0" dirty="0" smtClean="0"/>
          </a:p>
          <a:p>
            <a:r>
              <a:rPr lang="en-CA" baseline="0" dirty="0" smtClean="0"/>
              <a:t>Examples of ethical consumption include buying </a:t>
            </a:r>
          </a:p>
          <a:p>
            <a:pPr lvl="1"/>
            <a:r>
              <a:rPr lang="en-CA" baseline="0" dirty="0" smtClean="0"/>
              <a:t>dolphin-free tuna </a:t>
            </a:r>
          </a:p>
          <a:p>
            <a:pPr lvl="1"/>
            <a:r>
              <a:rPr lang="en-CA" baseline="0" dirty="0" smtClean="0"/>
              <a:t>foods free of GMOs </a:t>
            </a:r>
          </a:p>
          <a:p>
            <a:pPr lvl="1"/>
            <a:r>
              <a:rPr lang="en-CA" baseline="0" dirty="0" smtClean="0"/>
              <a:t>sweatshop-free clothing </a:t>
            </a:r>
          </a:p>
          <a:p>
            <a:pPr lvl="1"/>
            <a:r>
              <a:rPr lang="en-CA" baseline="0" dirty="0" smtClean="0"/>
              <a:t>fair-trade coffee or chocolate </a:t>
            </a:r>
          </a:p>
          <a:p>
            <a:pPr lvl="1"/>
            <a:r>
              <a:rPr lang="en-CA" baseline="0" dirty="0" smtClean="0"/>
              <a:t>cosmetic products free from animal testing  </a:t>
            </a:r>
          </a:p>
          <a:p>
            <a:pPr lvl="1"/>
            <a:r>
              <a:rPr lang="en-CA" baseline="0" dirty="0" smtClean="0"/>
              <a:t>conflict-free diamonds</a:t>
            </a:r>
            <a:endParaRPr lang="en-CA" i="1" baseline="0" dirty="0" smtClean="0"/>
          </a:p>
          <a:p>
            <a:endParaRPr lang="en-CA" dirty="0"/>
          </a:p>
        </p:txBody>
      </p:sp>
      <p:pic>
        <p:nvPicPr>
          <p:cNvPr id="58371" name="Picture 3" descr="C:\Users\Sue\AppData\Local\Microsoft\Windows\INetCache\IE\GVXD3Z7Y\8062468299_acd09844ea_z[1].jpg"/>
          <p:cNvPicPr>
            <a:picLocks noChangeAspect="1" noChangeArrowheads="1"/>
          </p:cNvPicPr>
          <p:nvPr/>
        </p:nvPicPr>
        <p:blipFill>
          <a:blip r:embed="rId3" cstate="print"/>
          <a:srcRect/>
          <a:stretch>
            <a:fillRect/>
          </a:stretch>
        </p:blipFill>
        <p:spPr bwMode="auto">
          <a:xfrm>
            <a:off x="6156989" y="3501008"/>
            <a:ext cx="2987011" cy="214691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1524</Words>
  <Application>Microsoft Office PowerPoint</Application>
  <PresentationFormat>On-screen Show (4:3)</PresentationFormat>
  <Paragraphs>136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Consumer Moral Leadership – Responsibly Influencing the Marketplace   Sue L. T. McGregor PhD, IPHE, Professor Emerita (MSVU) www.consultmcgregor.com </vt:lpstr>
      <vt:lpstr>Good Evening</vt:lpstr>
      <vt:lpstr>GDP and Consumer Power</vt:lpstr>
      <vt:lpstr>GDP and Consumer Power</vt:lpstr>
      <vt:lpstr>Most people are very surprised when they learn this– I know I was! </vt:lpstr>
      <vt:lpstr>Consumer Responsibility</vt:lpstr>
      <vt:lpstr>Consumer Responsibility</vt:lpstr>
      <vt:lpstr>Ethical and Moral</vt:lpstr>
      <vt:lpstr>Ethical Consumption</vt:lpstr>
      <vt:lpstr>Moral Consumption</vt:lpstr>
      <vt:lpstr>Ethics are Guideposts</vt:lpstr>
      <vt:lpstr>Morals are Guidelines</vt:lpstr>
      <vt:lpstr>In short ….</vt:lpstr>
      <vt:lpstr>Consumer Followers and  Consumer Leaders</vt:lpstr>
      <vt:lpstr>Consumer Followers and  Consumer Leaders</vt:lpstr>
      <vt:lpstr>Caveat: Challenges of Morality</vt:lpstr>
      <vt:lpstr>Types of Morality</vt:lpstr>
      <vt:lpstr>Not perfect but still applicable</vt:lpstr>
      <vt:lpstr>Unprincipled consumer decisions  (i.e., blind to their power and influence)*</vt:lpstr>
      <vt:lpstr>Wrap up</vt:lpstr>
      <vt:lpstr>Consumer moral leadership is presented tonight as another way that consumers can responsibly influence the marketplace. I offer it as another lens through which home economists can think about this issue.  I leave you with this logic and… </vt:lpstr>
      <vt:lpstr>…I invite you to read more at this paper and my book.</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Sue</cp:lastModifiedBy>
  <cp:revision>61</cp:revision>
  <dcterms:created xsi:type="dcterms:W3CDTF">2022-11-06T14:36:48Z</dcterms:created>
  <dcterms:modified xsi:type="dcterms:W3CDTF">2022-11-07T00:09:43Z</dcterms:modified>
</cp:coreProperties>
</file>